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3.xml" ContentType="application/vnd.openxmlformats-officedocument.theme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Default Extension="png" ContentType="image/pn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docProps/core.xml" ContentType="application/vnd.openxmlformats-package.core-properties+xml"/>
  <Default Extension="bin" ContentType="application/vnd.openxmlformats-officedocument.presentationml.printerSettings"/>
  <Default Extension="rels" ContentType="application/vnd.openxmlformats-package.relationships+xml"/>
  <Override PartName="/ppt/handoutMasters/handoutMaster1.xml" ContentType="application/vnd.openxmlformats-officedocument.presentationml.handoutMaster+xml"/>
  <Override PartName="/ppt/slides/slide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0" r:id="rId3"/>
    <p:sldId id="258" r:id="rId4"/>
    <p:sldId id="271" r:id="rId5"/>
    <p:sldId id="259" r:id="rId6"/>
    <p:sldId id="265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-9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4" Type="http://schemas.openxmlformats.org/officeDocument/2006/relationships/theme" Target="theme/theme1.xml"/><Relationship Id="rId4" Type="http://schemas.openxmlformats.org/officeDocument/2006/relationships/slide" Target="slides/slide3.xml"/><Relationship Id="rId7" Type="http://schemas.openxmlformats.org/officeDocument/2006/relationships/slide" Target="slides/slide6.xml"/><Relationship Id="rId11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8F027-EE5C-3E4A-A168-7B34138B12AE}" type="datetimeFigureOut">
              <a:rPr lang="en-US" smtClean="0"/>
              <a:pPr/>
              <a:t>5/18/10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E2B94C-512B-D442-9DEE-4C789D36F65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E6A5B3-4BDD-3D43-8459-B5CC62F9815E}" type="datetimeFigureOut">
              <a:rPr lang="en-US" smtClean="0"/>
              <a:pPr/>
              <a:t>5/18/10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AE791-6A19-7C45-ADB4-9829E1F0D6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computer</a:t>
            </a:r>
            <a:r>
              <a:rPr lang="en-US" baseline="0" dirty="0" smtClean="0"/>
              <a:t> </a:t>
            </a:r>
            <a:r>
              <a:rPr lang="en-US" dirty="0" smtClean="0"/>
              <a:t>in every</a:t>
            </a:r>
            <a:r>
              <a:rPr lang="en-US" baseline="0" dirty="0" smtClean="0"/>
              <a:t> home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AE791-6A19-7C45-ADB4-9829E1F0D64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788887" y="1582587"/>
            <a:ext cx="3579872" cy="875898"/>
          </a:xfrm>
        </p:spPr>
        <p:txBody>
          <a:bodyPr>
            <a:noAutofit/>
          </a:bodyPr>
          <a:lstStyle>
            <a:lvl1pPr>
              <a:defRPr sz="8000">
                <a:latin typeface="Helvetica Neue Condensed Bold"/>
              </a:defRPr>
            </a:lvl1pPr>
          </a:lstStyle>
          <a:p>
            <a:r>
              <a:rPr lang="en-CA" dirty="0" smtClean="0"/>
              <a:t>Wily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29372" y="3164178"/>
            <a:ext cx="2510791" cy="581278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Helvetica Neue Condensed 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dirty="0" smtClean="0"/>
              <a:t>.com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CAEE-570C-2944-B3F0-EEBE715F7BE1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 userDrawn="1"/>
        </p:nvSpPr>
        <p:spPr>
          <a:xfrm>
            <a:off x="643172" y="2424641"/>
            <a:ext cx="7772400" cy="875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8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Helvetica Neue Condensed Bold"/>
                <a:ea typeface="+mj-ea"/>
                <a:cs typeface="+mj-cs"/>
              </a:rPr>
              <a:t>Manager</a:t>
            </a:r>
            <a:endParaRPr kumimoji="0" lang="en-US" sz="8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Helvetica Neue Condensed Bold"/>
              <a:ea typeface="+mj-ea"/>
              <a:cs typeface="+mj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E6503-32D0-E543-98AF-44E66E36F852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F857-154E-0E4A-8A67-1107B0D64100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08548-3F8C-E645-AA1F-73124F203DA3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EF1D-E0A1-3541-99E3-0C1EC73A35A0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FD80D-25F3-5242-BC2D-7635EDB0575E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E2967-BEFC-EF40-B657-AFBB87A8B1AE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64527-35DC-1B44-9683-A27AF73EADE6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E5902-CC2F-DD48-941E-D4AAC143D429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A554E-9135-2B41-83D5-C1714C55CCE5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59917-E2F5-C04D-884B-8C0BADC9E2F5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wilymanager.com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gradFill flip="none" rotWithShape="1">
          <a:gsLst>
            <a:gs pos="76000">
              <a:srgbClr val="FF8000"/>
            </a:gs>
            <a:gs pos="100000">
              <a:srgbClr val="FFFF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dirty="0" smtClean="0"/>
              <a:t>Click to edit Master text styles</a:t>
            </a:r>
          </a:p>
          <a:p>
            <a:pPr lvl="1"/>
            <a:r>
              <a:rPr lang="en-CA" dirty="0" smtClean="0"/>
              <a:t>Second level</a:t>
            </a:r>
          </a:p>
          <a:p>
            <a:pPr lvl="2"/>
            <a:r>
              <a:rPr lang="en-CA" dirty="0" smtClean="0"/>
              <a:t>Third level</a:t>
            </a:r>
          </a:p>
          <a:p>
            <a:pPr lvl="3"/>
            <a:r>
              <a:rPr lang="en-CA" dirty="0" smtClean="0"/>
              <a:t>Fourth level</a:t>
            </a:r>
          </a:p>
          <a:p>
            <a:pPr lvl="4"/>
            <a:r>
              <a:rPr lang="en-CA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9ACE3-4340-F041-905E-4BDD72DFCEBE}" type="datetime1">
              <a:rPr lang="en-US" smtClean="0"/>
              <a:pPr/>
              <a:t>5/18/10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wilymanager.com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70E11-933D-1443-92BB-A07841C5B8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Helvetica Neue"/>
          <a:ea typeface="+mj-ea"/>
          <a:cs typeface="Helvetica Neue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u="none" kern="1200">
          <a:solidFill>
            <a:schemeClr val="bg1"/>
          </a:solidFill>
          <a:latin typeface="Helvetica Neue"/>
          <a:ea typeface="+mn-ea"/>
          <a:cs typeface="Helvetica Neue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u="none" kern="1200">
          <a:solidFill>
            <a:schemeClr val="bg1"/>
          </a:solidFill>
          <a:latin typeface="Helvetica Neue"/>
          <a:ea typeface="+mn-ea"/>
          <a:cs typeface="Helvetica Neue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u="none" kern="1200">
          <a:solidFill>
            <a:schemeClr val="bg1"/>
          </a:solidFill>
          <a:latin typeface="Helvetica Neue"/>
          <a:ea typeface="+mn-ea"/>
          <a:cs typeface="Helvetica Neue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u="none" kern="1200">
          <a:solidFill>
            <a:schemeClr val="bg1"/>
          </a:solidFill>
          <a:latin typeface="Helvetica Neue"/>
          <a:ea typeface="+mn-ea"/>
          <a:cs typeface="Helvetica Neue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u="none" kern="1200">
          <a:solidFill>
            <a:schemeClr val="bg1"/>
          </a:solidFill>
          <a:latin typeface="Helvetica Neue"/>
          <a:ea typeface="+mn-ea"/>
          <a:cs typeface="Helvetica Neue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Wily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.com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a vision and why should care</a:t>
            </a:r>
          </a:p>
          <a:p>
            <a:r>
              <a:rPr lang="en-US" dirty="0" smtClean="0"/>
              <a:t>How it fits into the big picture (mission, biz planning, etc.)</a:t>
            </a:r>
          </a:p>
          <a:p>
            <a:r>
              <a:rPr lang="en-US" dirty="0" smtClean="0"/>
              <a:t>The difference between great visions and poor visions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600364"/>
            <a:ext cx="8229600" cy="1143000"/>
          </a:xfrm>
          <a:ln/>
        </p:spPr>
        <p:txBody>
          <a:bodyPr>
            <a:noAutofit/>
          </a:bodyPr>
          <a:lstStyle/>
          <a:p>
            <a:pPr algn="l"/>
            <a:r>
              <a:rPr lang="en-US" sz="3600" dirty="0" smtClean="0"/>
              <a:t>A clear vision is one that answers the question …Where are we headed?</a:t>
            </a:r>
            <a:br>
              <a:rPr lang="en-US" sz="3600" dirty="0" smtClean="0"/>
            </a:br>
            <a:endParaRPr lang="en-US" sz="3600" dirty="0"/>
          </a:p>
        </p:txBody>
      </p:sp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743364"/>
            <a:ext cx="8229600" cy="4248728"/>
          </a:xfrm>
          <a:ln/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dirty="0" smtClean="0"/>
              <a:t>CLARIFYING the general DIRECTION for the organization or team</a:t>
            </a:r>
          </a:p>
          <a:p>
            <a:endParaRPr lang="en-US" dirty="0" smtClean="0"/>
          </a:p>
          <a:p>
            <a:r>
              <a:rPr lang="en-US" dirty="0" smtClean="0"/>
              <a:t>MOTIVATING people to take ACTION in the right direction</a:t>
            </a:r>
          </a:p>
          <a:p>
            <a:pPr marL="627288">
              <a:buBlip>
                <a:blip r:embed="rId2"/>
              </a:buBlip>
            </a:pPr>
            <a:endParaRPr lang="en-US" dirty="0"/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the Vision Statement fits 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You need a plan. </a:t>
            </a:r>
          </a:p>
          <a:p>
            <a:r>
              <a:rPr lang="en-US" dirty="0" smtClean="0"/>
              <a:t>Your plan needs to start with an understanding of where it is that you and your team are headed.</a:t>
            </a:r>
          </a:p>
          <a:p>
            <a:r>
              <a:rPr lang="en-US" dirty="0" smtClean="0"/>
              <a:t>You need a compelling Vision.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537998"/>
          </a:xfrm>
          <a:ln/>
        </p:spPr>
        <p:txBody>
          <a:bodyPr>
            <a:noAutofit/>
          </a:bodyPr>
          <a:lstStyle/>
          <a:p>
            <a:pPr algn="l"/>
            <a:r>
              <a:rPr lang="en-US" dirty="0" smtClean="0"/>
              <a:t>Great Visions:</a:t>
            </a:r>
            <a:endParaRPr lang="en-US" dirty="0"/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324492"/>
            <a:ext cx="8229600" cy="4313527"/>
          </a:xfrm>
          <a:ln/>
        </p:spPr>
        <p:txBody>
          <a:bodyPr>
            <a:noAutofit/>
          </a:bodyPr>
          <a:lstStyle/>
          <a:p>
            <a:pPr lvl="0">
              <a:spcAft>
                <a:spcPts val="600"/>
              </a:spcAft>
            </a:pPr>
            <a:r>
              <a:rPr lang="en-US" sz="2400" dirty="0" smtClean="0"/>
              <a:t>IMAGINABLE - Does it convey a picture of what the future should look like?</a:t>
            </a:r>
          </a:p>
          <a:p>
            <a:pPr lvl="0">
              <a:spcAft>
                <a:spcPts val="600"/>
              </a:spcAft>
            </a:pPr>
            <a:r>
              <a:rPr lang="en-US" sz="2400" dirty="0" smtClean="0"/>
              <a:t>DESIRABLE - Does it appeal to the long-term interests of employees, customers, stockholders, and others who have a stake in the enterprise?</a:t>
            </a:r>
          </a:p>
          <a:p>
            <a:pPr lvl="0">
              <a:spcAft>
                <a:spcPts val="600"/>
              </a:spcAft>
            </a:pPr>
            <a:r>
              <a:rPr lang="en-US" sz="2400" dirty="0" smtClean="0"/>
              <a:t>CHALLENGING - Is your vision challenging, but realistically achievable?</a:t>
            </a:r>
          </a:p>
          <a:p>
            <a:pPr lvl="0">
              <a:spcAft>
                <a:spcPts val="600"/>
              </a:spcAft>
            </a:pPr>
            <a:r>
              <a:rPr lang="en-US" sz="2400" dirty="0" smtClean="0"/>
              <a:t>MEMORABLE – Is it short and simple enough to be easily remembered.  Is it somehow “catchy”?</a:t>
            </a:r>
          </a:p>
          <a:p>
            <a:pPr lvl="0">
              <a:spcAft>
                <a:spcPts val="600"/>
              </a:spcAft>
            </a:pPr>
            <a:r>
              <a:rPr lang="en-US" sz="2400" dirty="0" smtClean="0"/>
              <a:t>CLEAR YET CONCISE – does it communicate your message easily?  Can it be written in a single paragraph or a few short bullets?  </a:t>
            </a:r>
            <a:endParaRPr lang="en-US" sz="2400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Not So Great Visions: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spcAft>
                <a:spcPts val="1800"/>
              </a:spcAft>
            </a:pPr>
            <a:r>
              <a:rPr lang="en-US" dirty="0" smtClean="0"/>
              <a:t>Assuming linear or logical plans and budgets alone adequately guide behavior when you’re trying to leap into the future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Overly analytic, financially based vision exercises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Visions that can be emotionally depressing or anxiety creating …. slashing costs, </a:t>
            </a:r>
          </a:p>
          <a:p>
            <a:pPr>
              <a:spcAft>
                <a:spcPts val="1800"/>
              </a:spcAft>
            </a:pPr>
            <a:r>
              <a:rPr lang="en-US" dirty="0" smtClean="0"/>
              <a:t>Giving fifty-four logical reasons why they need to create strategies that are bolder than they have already created before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dirty="0" smtClean="0"/>
              <a:t>3 things to remember</a:t>
            </a:r>
            <a:endParaRPr lang="en-US" dirty="0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>
            <a:normAutofit fontScale="92500" lnSpcReduction="10000"/>
          </a:bodyPr>
          <a:lstStyle/>
          <a:p>
            <a:pPr marL="798738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Don’t underestimate how </a:t>
            </a:r>
            <a:r>
              <a:rPr lang="en-US" b="1" dirty="0" smtClean="0"/>
              <a:t>powerful </a:t>
            </a:r>
            <a:r>
              <a:rPr lang="en-US" dirty="0" smtClean="0"/>
              <a:t>great Vision and Statements can be.  </a:t>
            </a:r>
            <a:r>
              <a:rPr lang="en-US" sz="1730" dirty="0" smtClean="0"/>
              <a:t>“If you don’t know where you are going any road will take you there.”</a:t>
            </a:r>
          </a:p>
          <a:p>
            <a:pPr marL="798738" lvl="0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 Don’t underestimate how </a:t>
            </a:r>
            <a:r>
              <a:rPr lang="en-US" b="1" dirty="0" smtClean="0"/>
              <a:t>useless </a:t>
            </a:r>
            <a:r>
              <a:rPr lang="en-US" dirty="0" smtClean="0"/>
              <a:t>great Vision and Statements can be.  </a:t>
            </a:r>
            <a:r>
              <a:rPr lang="en-US" sz="1882" dirty="0" smtClean="0"/>
              <a:t>Although they can be powerful they are useless until they become part of how decisions get made and work gets done.</a:t>
            </a:r>
          </a:p>
          <a:p>
            <a:pPr marL="798738" indent="-514350">
              <a:spcAft>
                <a:spcPts val="3600"/>
              </a:spcAft>
              <a:buFont typeface="+mj-lt"/>
              <a:buAutoNum type="arabicPeriod"/>
            </a:pPr>
            <a:r>
              <a:rPr lang="en-US" dirty="0" smtClean="0"/>
              <a:t>  Vision statements inform the rest of the planning process.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359</Words>
  <Application>Microsoft Macintosh PowerPoint</Application>
  <PresentationFormat>On-screen Show (4:3)</PresentationFormat>
  <Paragraphs>32</Paragraphs>
  <Slides>7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Wily</vt:lpstr>
      <vt:lpstr>Agenda</vt:lpstr>
      <vt:lpstr>A clear vision is one that answers the question …Where are we headed? </vt:lpstr>
      <vt:lpstr>How the Vision Statement fits in</vt:lpstr>
      <vt:lpstr>Great Visions:</vt:lpstr>
      <vt:lpstr>Not So Great Visions:</vt:lpstr>
      <vt:lpstr>3 things to remember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Wily</dc:title>
  <dc:creator>Jed Teigen</dc:creator>
  <cp:lastModifiedBy>Jed Teigen</cp:lastModifiedBy>
  <cp:revision>8</cp:revision>
  <dcterms:created xsi:type="dcterms:W3CDTF">2010-05-19T01:31:15Z</dcterms:created>
  <dcterms:modified xsi:type="dcterms:W3CDTF">2010-05-19T01:31:33Z</dcterms:modified>
</cp:coreProperties>
</file>