
<file path=[Content_Types].xml><?xml version="1.0" encoding="utf-8"?>
<Types xmlns="http://schemas.openxmlformats.org/package/2006/content-types"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Layouts/slideLayout4.xml" ContentType="application/vnd.openxmlformats-officedocument.presentationml.slideLayout+xml"/>
  <Override PartName="/ppt/notesSlides/notesSlide5.xml" ContentType="application/vnd.openxmlformats-officedocument.presentationml.notesSlide+xml"/>
  <Override PartName="/ppt/slideLayouts/slideLayout2.xml" ContentType="application/vnd.openxmlformats-officedocument.presentationml.slideLayout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6.xml" ContentType="application/vnd.openxmlformats-officedocument.presentationml.slideLayout+xml"/>
  <Override PartName="/ppt/presentation.xml" ContentType="application/vnd.openxmlformats-officedocument.presentationml.presentation.main+xml"/>
  <Override PartName="/docProps/app.xml" ContentType="application/vnd.openxmlformats-officedocument.extended-properties+xml"/>
  <Override PartName="/ppt/slides/slide5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Layouts/slideLayout7.xml" ContentType="application/vnd.openxmlformats-officedocument.presentationml.slideLayout+xml"/>
  <Override PartName="/ppt/theme/theme3.xml" ContentType="application/vnd.openxmlformats-officedocument.theme+xml"/>
  <Override PartName="/ppt/presProps.xml" ContentType="application/vnd.openxmlformats-officedocument.presentationml.presProps+xml"/>
  <Default Extension="jpeg" ContentType="image/jpeg"/>
  <Override PartName="/ppt/slideLayouts/slideLayout3.xml" ContentType="application/vnd.openxmlformats-officedocument.presentationml.slideLayout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Layouts/slideLayout5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Default Extension="png" ContentType="image/png"/>
  <Override PartName="/ppt/notesMasters/notesMaster1.xml" ContentType="application/vnd.openxmlformats-officedocument.presentationml.notesMaster+xml"/>
  <Override PartName="/ppt/slides/slide1.xml" ContentType="application/vnd.openxmlformats-officedocument.presentationml.slide+xml"/>
  <Override PartName="/ppt/tableStyles.xml" ContentType="application/vnd.openxmlformats-officedocument.presentationml.tableStyles+xml"/>
  <Default Extension="xml" ContentType="application/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Masters/slideMaster1.xml" ContentType="application/vnd.openxmlformats-officedocument.presentationml.slideMaster+xml"/>
  <Override PartName="/ppt/viewProps.xml" ContentType="application/vnd.openxmlformats-officedocument.presentationml.viewProps+xml"/>
  <Override PartName="/ppt/notesSlides/notesSlide3.xml" ContentType="application/vnd.openxmlformats-officedocument.presentationml.notesSlide+xml"/>
  <Default Extension="bin" ContentType="application/vnd.openxmlformats-officedocument.presentationml.printerSettings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ppt/slides/slide9.xml" ContentType="application/vnd.openxmlformats-officedocument.presentationml.slide+xml"/>
  <Default Extension="rels" ContentType="application/vnd.openxmlformats-package.relationships+xml"/>
  <Override PartName="/ppt/handoutMasters/handoutMaster1.xml" ContentType="application/vnd.openxmlformats-officedocument.presentationml.handoutMaster+xml"/>
  <Override PartName="/ppt/slides/slide13.xml" ContentType="application/vnd.openxmlformats-officedocument.presentationml.slide+xml"/>
  <Override PartName="/ppt/slides/slide6.xml" ContentType="application/vnd.openxmlformats-officedocument.presentationml.slide+xml"/>
  <Override PartName="/ppt/slides/slide12.xml" ContentType="application/vnd.openxmlformats-officedocument.presentationml.slide+xml"/>
</Types>
</file>

<file path=_rels/.rels><?xml version="1.0" encoding="UTF-8" standalone="yes"?>
<Relationships xmlns="http://schemas.openxmlformats.org/package/2006/relationships"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Relationship Id="rId3" Type="http://schemas.openxmlformats.org/package/2006/relationships/metadata/core-properties" Target="docProps/core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firstSlideNum="0" showSpecialPlsOnTitleSld="0" saveSubsetFonts="1" autoCompressPictures="0">
  <p:sldMasterIdLst>
    <p:sldMasterId id="2147483648" r:id="rId1"/>
  </p:sldMasterIdLst>
  <p:notesMasterIdLst>
    <p:notesMasterId r:id="rId15"/>
  </p:notesMasterIdLst>
  <p:handoutMasterIdLst>
    <p:handoutMasterId r:id="rId16"/>
  </p:handoutMasterIdLst>
  <p:sldIdLst>
    <p:sldId id="258" r:id="rId2"/>
    <p:sldId id="269" r:id="rId3"/>
    <p:sldId id="257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70" r:id="rId13"/>
    <p:sldId id="268" r:id="rId14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lrMru>
    <a:srgbClr val="F37917"/>
    <a:srgbClr val="FD8723"/>
    <a:srgbClr val="FE9D3B"/>
    <a:srgbClr val="FD7009"/>
    <a:srgbClr val="F8A460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8D230F3-CF80-4859-8CE7-A43EE81993B5}" styleName="Light Style 1 - Accent 6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E8B1032C-EA38-4F05-BA0D-38AFFFC7BED3}" styleName="Light Style 3 - Accent 6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1FECB4D8-DB02-4DC6-A0A2-4F2EBAE1DC90}" styleName="Medium Style 1 - Accent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3">
              <a:tint val="20000"/>
            </a:schemeClr>
          </a:solidFill>
        </a:fill>
      </a:tcStyle>
    </a:band1H>
    <a:band1V>
      <a:tcStyle>
        <a:tcBdr/>
        <a:fill>
          <a:solidFill>
            <a:schemeClr val="accent3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Row>
  </a:tblStyle>
  <a:tblStyle styleId="{9DCAF9ED-07DC-4A11-8D7F-57B35C25682E}" styleName="Medium Style 1 - Accent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2">
              <a:tint val="20000"/>
            </a:schemeClr>
          </a:solidFill>
        </a:fill>
      </a:tcStyle>
    </a:band1H>
    <a:band1V>
      <a:tcStyle>
        <a:tcBdr/>
        <a:fill>
          <a:solidFill>
            <a:schemeClr val="accent2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912C8C85-51F0-491E-9774-3900AFEF0FD7}" styleName="Light Style 2 - Accent 6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</a:tcStyle>
    </a:band1H>
    <a:band1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1V>
    <a:band2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6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lastView="sldThumbnailView">
  <p:normalViewPr>
    <p:restoredLeft sz="15620"/>
    <p:restoredTop sz="94660"/>
  </p:normalViewPr>
  <p:slideViewPr>
    <p:cSldViewPr snapToObjects="1">
      <p:cViewPr varScale="1">
        <p:scale>
          <a:sx n="91" d="100"/>
          <a:sy n="91" d="100"/>
        </p:scale>
        <p:origin x="-1392" y="-10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14" Type="http://schemas.openxmlformats.org/officeDocument/2006/relationships/slide" Target="slides/slide13.xml"/><Relationship Id="rId20" Type="http://schemas.openxmlformats.org/officeDocument/2006/relationships/theme" Target="theme/theme1.xml"/><Relationship Id="rId4" Type="http://schemas.openxmlformats.org/officeDocument/2006/relationships/slide" Target="slides/slide3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1" Type="http://schemas.openxmlformats.org/officeDocument/2006/relationships/slide" Target="slides/slide1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6" Type="http://schemas.openxmlformats.org/officeDocument/2006/relationships/handoutMaster" Target="handoutMasters/handoutMaster1.xml"/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0" Type="http://schemas.openxmlformats.org/officeDocument/2006/relationships/slide" Target="slides/slide9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2" Type="http://schemas.openxmlformats.org/officeDocument/2006/relationships/slide" Target="slides/slide11.xml"/><Relationship Id="rId17" Type="http://schemas.openxmlformats.org/officeDocument/2006/relationships/printerSettings" Target="printerSettings/printerSettings1.bin"/><Relationship Id="rId19" Type="http://schemas.openxmlformats.org/officeDocument/2006/relationships/viewProps" Target="viewProps.xml"/><Relationship Id="rId2" Type="http://schemas.openxmlformats.org/officeDocument/2006/relationships/slide" Target="slides/slide1.xml"/><Relationship Id="rId9" Type="http://schemas.openxmlformats.org/officeDocument/2006/relationships/slide" Target="slides/slide8.xml"/><Relationship Id="rId3" Type="http://schemas.openxmlformats.org/officeDocument/2006/relationships/slide" Target="slides/slide2.xml"/><Relationship Id="rId18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636A560-6BAE-D64D-BDDE-8112D307D813}" type="datetimeFigureOut">
              <a:rPr lang="en-US" smtClean="0"/>
              <a:pPr/>
              <a:t>2/6/10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F3C5627-93E0-1C4B-A7F9-20A509957399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50725EC-A726-024D-9E29-4A052CCC44D9}" type="datetimeFigureOut">
              <a:rPr lang="en-US" smtClean="0"/>
              <a:pPr/>
              <a:t>2/6/10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CA" smtClean="0"/>
              <a:t>Click to edit Master text styles</a:t>
            </a:r>
          </a:p>
          <a:p>
            <a:pPr lvl="1"/>
            <a:r>
              <a:rPr lang="en-CA" smtClean="0"/>
              <a:t>Second level</a:t>
            </a:r>
          </a:p>
          <a:p>
            <a:pPr lvl="2"/>
            <a:r>
              <a:rPr lang="en-CA" smtClean="0"/>
              <a:t>Third level</a:t>
            </a:r>
          </a:p>
          <a:p>
            <a:pPr lvl="3"/>
            <a:r>
              <a:rPr lang="en-CA" smtClean="0"/>
              <a:t>Fourth level</a:t>
            </a:r>
          </a:p>
          <a:p>
            <a:pPr lvl="4"/>
            <a:r>
              <a:rPr lang="en-CA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A89F97B-4AC2-714C-9F5D-53AF9E48415E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038FD6A3-4AA2-2747-8F90-76BD9B10330C}" type="slidenum">
              <a:rPr lang="en-GB" smtClean="0">
                <a:ea typeface="ＭＳ Ｐゴシック" pitchFamily="-107" charset="-128"/>
                <a:cs typeface="ＭＳ Ｐゴシック" pitchFamily="-107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3</a:t>
            </a:fld>
            <a:endParaRPr lang="en-GB" smtClean="0">
              <a:ea typeface="ＭＳ Ｐゴシック" pitchFamily="-107" charset="-128"/>
              <a:cs typeface="ＭＳ Ｐゴシック" pitchFamily="-107" charset="-128"/>
            </a:endParaRPr>
          </a:p>
        </p:txBody>
      </p:sp>
      <p:sp>
        <p:nvSpPr>
          <p:cNvPr id="21507" name="Rectangle 2"/>
          <p:cNvSpPr>
            <a:spLocks noChangeArrowheads="1" noTextEdit="1"/>
          </p:cNvSpPr>
          <p:nvPr>
            <p:ph type="sldImg"/>
          </p:nvPr>
        </p:nvSpPr>
        <p:spPr bwMode="auto">
          <a:xfrm>
            <a:off x="1150938" y="692150"/>
            <a:ext cx="4554537" cy="3416300"/>
          </a:xfrm>
          <a:noFill/>
          <a:ln cap="flat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1508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 dirty="0" smtClean="0">
              <a:ea typeface="ＭＳ Ｐゴシック" pitchFamily="29" charset="-128"/>
              <a:cs typeface="ＭＳ Ｐゴシック" pitchFamily="29" charset="-128"/>
            </a:endParaRPr>
          </a:p>
          <a:p>
            <a:pPr eaLnBrk="1" hangingPunct="1">
              <a:spcBef>
                <a:spcPct val="0"/>
              </a:spcBef>
            </a:pPr>
            <a:endParaRPr lang="en-GB" dirty="0">
              <a:ea typeface="ＭＳ Ｐゴシック" pitchFamily="29" charset="-128"/>
              <a:cs typeface="ＭＳ Ｐゴシック" pitchFamily="29" charset="-128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994EA5AF-C5F5-894C-B2E8-42DCBED14FE2}" type="slidenum">
              <a:rPr lang="en-GB" smtClean="0">
                <a:ea typeface="ＭＳ Ｐゴシック" pitchFamily="-107" charset="-128"/>
                <a:cs typeface="ＭＳ Ｐゴシック" pitchFamily="-107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5</a:t>
            </a:fld>
            <a:endParaRPr lang="en-GB" smtClean="0">
              <a:ea typeface="ＭＳ Ｐゴシック" pitchFamily="-107" charset="-128"/>
              <a:cs typeface="ＭＳ Ｐゴシック" pitchFamily="-107" charset="-128"/>
            </a:endParaRPr>
          </a:p>
        </p:txBody>
      </p:sp>
      <p:sp>
        <p:nvSpPr>
          <p:cNvPr id="24579" name="Rectangle 2"/>
          <p:cNvSpPr>
            <a:spLocks noChangeArrowheads="1" noTextEdit="1"/>
          </p:cNvSpPr>
          <p:nvPr>
            <p:ph type="sldImg"/>
          </p:nvPr>
        </p:nvSpPr>
        <p:spPr bwMode="auto">
          <a:xfrm>
            <a:off x="1150938" y="692150"/>
            <a:ext cx="4554537" cy="3416300"/>
          </a:xfrm>
          <a:noFill/>
          <a:ln cap="flat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4580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en-GB">
                <a:ea typeface="ＭＳ Ｐゴシック" pitchFamily="29" charset="-128"/>
                <a:cs typeface="ＭＳ Ｐゴシック" pitchFamily="29" charset="-128"/>
              </a:rPr>
              <a:t>Examples of Activators:   Wherever possible, A’s should be SMART.</a:t>
            </a:r>
          </a:p>
          <a:p>
            <a:pPr eaLnBrk="1" hangingPunct="1">
              <a:spcBef>
                <a:spcPct val="0"/>
              </a:spcBef>
              <a:buFontTx/>
              <a:buChar char="•"/>
            </a:pPr>
            <a:r>
              <a:rPr lang="en-GB">
                <a:ea typeface="ＭＳ Ｐゴシック" pitchFamily="29" charset="-128"/>
                <a:cs typeface="ＭＳ Ｐゴシック" pitchFamily="29" charset="-128"/>
              </a:rPr>
              <a:t>Targets</a:t>
            </a:r>
          </a:p>
          <a:p>
            <a:pPr eaLnBrk="1" hangingPunct="1">
              <a:spcBef>
                <a:spcPct val="0"/>
              </a:spcBef>
              <a:buFontTx/>
              <a:buChar char="•"/>
            </a:pPr>
            <a:r>
              <a:rPr lang="en-GB">
                <a:ea typeface="ＭＳ Ｐゴシック" pitchFamily="29" charset="-128"/>
                <a:cs typeface="ＭＳ Ｐゴシック" pitchFamily="29" charset="-128"/>
              </a:rPr>
              <a:t>Directions</a:t>
            </a:r>
          </a:p>
          <a:p>
            <a:pPr eaLnBrk="1" hangingPunct="1">
              <a:spcBef>
                <a:spcPct val="0"/>
              </a:spcBef>
              <a:buFontTx/>
              <a:buChar char="•"/>
            </a:pPr>
            <a:r>
              <a:rPr lang="en-GB">
                <a:ea typeface="ＭＳ Ｐゴシック" pitchFamily="29" charset="-128"/>
                <a:cs typeface="ＭＳ Ｐゴシック" pitchFamily="29" charset="-128"/>
              </a:rPr>
              <a:t>Action plans</a:t>
            </a:r>
          </a:p>
          <a:p>
            <a:pPr eaLnBrk="1" hangingPunct="1">
              <a:spcBef>
                <a:spcPct val="0"/>
              </a:spcBef>
              <a:buFontTx/>
              <a:buChar char="•"/>
            </a:pPr>
            <a:r>
              <a:rPr lang="en-GB">
                <a:ea typeface="ＭＳ Ｐゴシック" pitchFamily="29" charset="-128"/>
                <a:cs typeface="ＭＳ Ｐゴシック" pitchFamily="29" charset="-128"/>
              </a:rPr>
              <a:t>Training</a:t>
            </a:r>
          </a:p>
          <a:p>
            <a:pPr eaLnBrk="1" hangingPunct="1">
              <a:spcBef>
                <a:spcPct val="0"/>
              </a:spcBef>
              <a:buFontTx/>
              <a:buChar char="•"/>
            </a:pPr>
            <a:r>
              <a:rPr lang="en-GB">
                <a:ea typeface="ＭＳ Ｐゴシック" pitchFamily="29" charset="-128"/>
                <a:cs typeface="ＭＳ Ｐゴシック" pitchFamily="29" charset="-128"/>
              </a:rPr>
              <a:t>Agenda</a:t>
            </a:r>
          </a:p>
          <a:p>
            <a:pPr eaLnBrk="1" hangingPunct="1">
              <a:spcBef>
                <a:spcPct val="0"/>
              </a:spcBef>
              <a:buFontTx/>
              <a:buChar char="•"/>
            </a:pPr>
            <a:r>
              <a:rPr lang="en-GB">
                <a:ea typeface="ＭＳ Ｐゴシック" pitchFamily="29" charset="-128"/>
                <a:cs typeface="ＭＳ Ｐゴシック" pitchFamily="29" charset="-128"/>
              </a:rPr>
              <a:t>Modeling behavior</a:t>
            </a:r>
          </a:p>
          <a:p>
            <a:pPr eaLnBrk="1" hangingPunct="1">
              <a:spcBef>
                <a:spcPct val="0"/>
              </a:spcBef>
              <a:buFontTx/>
              <a:buChar char="•"/>
            </a:pPr>
            <a:r>
              <a:rPr lang="en-GB">
                <a:ea typeface="ＭＳ Ｐゴシック" pitchFamily="29" charset="-128"/>
                <a:cs typeface="ＭＳ Ｐゴシック" pitchFamily="29" charset="-128"/>
              </a:rPr>
              <a:t>Goals </a:t>
            </a:r>
          </a:p>
          <a:p>
            <a:pPr eaLnBrk="1" hangingPunct="1">
              <a:spcBef>
                <a:spcPct val="0"/>
              </a:spcBef>
              <a:buFontTx/>
              <a:buChar char="•"/>
            </a:pPr>
            <a:r>
              <a:rPr lang="en-GB">
                <a:ea typeface="ＭＳ Ｐゴシック" pitchFamily="29" charset="-128"/>
                <a:cs typeface="ＭＳ Ｐゴシック" pitchFamily="29" charset="-128"/>
              </a:rPr>
              <a:t>Policies &amp; procedures</a:t>
            </a:r>
          </a:p>
          <a:p>
            <a:pPr eaLnBrk="1" hangingPunct="1">
              <a:spcBef>
                <a:spcPct val="0"/>
              </a:spcBef>
              <a:buFontTx/>
              <a:buChar char="•"/>
            </a:pPr>
            <a:r>
              <a:rPr lang="en-GB">
                <a:ea typeface="ＭＳ Ｐゴシック" pitchFamily="29" charset="-128"/>
                <a:cs typeface="ＭＳ Ｐゴシック" pitchFamily="29" charset="-128"/>
              </a:rPr>
              <a:t>Measurement</a:t>
            </a:r>
          </a:p>
          <a:p>
            <a:pPr eaLnBrk="1" hangingPunct="1">
              <a:spcBef>
                <a:spcPct val="0"/>
              </a:spcBef>
              <a:buFontTx/>
              <a:buChar char="•"/>
            </a:pPr>
            <a:r>
              <a:rPr lang="en-GB">
                <a:ea typeface="ＭＳ Ｐゴシック" pitchFamily="29" charset="-128"/>
                <a:cs typeface="ＭＳ Ｐゴシック" pitchFamily="29" charset="-128"/>
              </a:rPr>
              <a:t>Job description</a:t>
            </a:r>
          </a:p>
          <a:p>
            <a:pPr eaLnBrk="1" hangingPunct="1">
              <a:spcBef>
                <a:spcPct val="0"/>
              </a:spcBef>
              <a:buFontTx/>
              <a:buChar char="•"/>
            </a:pPr>
            <a:r>
              <a:rPr lang="en-GB">
                <a:ea typeface="ＭＳ Ｐゴシック" pitchFamily="29" charset="-128"/>
                <a:cs typeface="ＭＳ Ｐゴシック" pitchFamily="29" charset="-128"/>
              </a:rPr>
              <a:t>Incentives</a:t>
            </a:r>
          </a:p>
          <a:p>
            <a:pPr eaLnBrk="1" hangingPunct="1">
              <a:spcBef>
                <a:spcPct val="0"/>
              </a:spcBef>
              <a:buFontTx/>
              <a:buChar char="•"/>
            </a:pPr>
            <a:r>
              <a:rPr lang="en-GB">
                <a:ea typeface="ＭＳ Ｐゴシック" pitchFamily="29" charset="-128"/>
                <a:cs typeface="ＭＳ Ｐゴシック" pitchFamily="29" charset="-128"/>
              </a:rPr>
              <a:t>Expectations</a:t>
            </a:r>
          </a:p>
          <a:p>
            <a:pPr eaLnBrk="1" hangingPunct="1">
              <a:spcBef>
                <a:spcPct val="0"/>
              </a:spcBef>
              <a:buFontTx/>
              <a:buChar char="•"/>
            </a:pPr>
            <a:r>
              <a:rPr lang="en-GB">
                <a:ea typeface="ＭＳ Ｐゴシック" pitchFamily="29" charset="-128"/>
                <a:cs typeface="ＭＳ Ｐゴシック" pitchFamily="29" charset="-128"/>
              </a:rPr>
              <a:t>Cues or prompts (Verbal or written)</a:t>
            </a:r>
          </a:p>
          <a:p>
            <a:pPr eaLnBrk="1" hangingPunct="1">
              <a:spcBef>
                <a:spcPct val="0"/>
              </a:spcBef>
              <a:buFontTx/>
              <a:buChar char="•"/>
            </a:pPr>
            <a:endParaRPr lang="en-GB">
              <a:ea typeface="ＭＳ Ｐゴシック" pitchFamily="29" charset="-128"/>
              <a:cs typeface="ＭＳ Ｐゴシック" pitchFamily="29" charset="-128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1426939C-EA95-C548-9301-5F9DD8E870AB}" type="slidenum">
              <a:rPr lang="en-GB" smtClean="0">
                <a:ea typeface="ＭＳ Ｐゴシック" pitchFamily="-107" charset="-128"/>
                <a:cs typeface="ＭＳ Ｐゴシック" pitchFamily="-107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7</a:t>
            </a:fld>
            <a:endParaRPr lang="en-GB" smtClean="0">
              <a:ea typeface="ＭＳ Ｐゴシック" pitchFamily="-107" charset="-128"/>
              <a:cs typeface="ＭＳ Ｐゴシック" pitchFamily="-107" charset="-128"/>
            </a:endParaRPr>
          </a:p>
        </p:txBody>
      </p:sp>
      <p:sp>
        <p:nvSpPr>
          <p:cNvPr id="27651" name="Rectangle 2"/>
          <p:cNvSpPr>
            <a:spLocks noChangeArrowheads="1" noTextEdit="1"/>
          </p:cNvSpPr>
          <p:nvPr>
            <p:ph type="sldImg"/>
          </p:nvPr>
        </p:nvSpPr>
        <p:spPr bwMode="auto">
          <a:xfrm>
            <a:off x="1150938" y="692150"/>
            <a:ext cx="4554537" cy="3416300"/>
          </a:xfrm>
          <a:noFill/>
          <a:ln cap="flat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7652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en-GB">
                <a:ea typeface="ＭＳ Ｐゴシック" pitchFamily="29" charset="-128"/>
                <a:cs typeface="ＭＳ Ｐゴシック" pitchFamily="29" charset="-128"/>
              </a:rPr>
              <a:t>Examples of consequences:</a:t>
            </a:r>
          </a:p>
          <a:p>
            <a:pPr eaLnBrk="1" hangingPunct="1">
              <a:spcBef>
                <a:spcPct val="0"/>
              </a:spcBef>
              <a:buFontTx/>
              <a:buChar char="•"/>
            </a:pPr>
            <a:r>
              <a:rPr lang="en-GB">
                <a:ea typeface="ＭＳ Ｐゴシック" pitchFamily="29" charset="-128"/>
                <a:cs typeface="ＭＳ Ｐゴシック" pitchFamily="29" charset="-128"/>
              </a:rPr>
              <a:t>Feedback</a:t>
            </a:r>
          </a:p>
          <a:p>
            <a:pPr eaLnBrk="1" hangingPunct="1">
              <a:spcBef>
                <a:spcPct val="0"/>
              </a:spcBef>
              <a:buFontTx/>
              <a:buChar char="•"/>
            </a:pPr>
            <a:r>
              <a:rPr lang="en-GB">
                <a:ea typeface="ＭＳ Ｐゴシック" pitchFamily="29" charset="-128"/>
                <a:cs typeface="ＭＳ Ｐゴシック" pitchFamily="29" charset="-128"/>
              </a:rPr>
              <a:t>Recognition/Reward</a:t>
            </a:r>
          </a:p>
          <a:p>
            <a:pPr eaLnBrk="1" hangingPunct="1">
              <a:spcBef>
                <a:spcPct val="0"/>
              </a:spcBef>
              <a:buFontTx/>
              <a:buChar char="•"/>
            </a:pPr>
            <a:r>
              <a:rPr lang="en-GB">
                <a:ea typeface="ＭＳ Ｐゴシック" pitchFamily="29" charset="-128"/>
                <a:cs typeface="ＭＳ Ｐゴシック" pitchFamily="29" charset="-128"/>
              </a:rPr>
              <a:t>Correction</a:t>
            </a:r>
          </a:p>
          <a:p>
            <a:pPr eaLnBrk="1" hangingPunct="1">
              <a:spcBef>
                <a:spcPct val="0"/>
              </a:spcBef>
              <a:buFontTx/>
              <a:buChar char="•"/>
            </a:pPr>
            <a:r>
              <a:rPr lang="en-GB">
                <a:ea typeface="ＭＳ Ｐゴシック" pitchFamily="29" charset="-128"/>
                <a:cs typeface="ＭＳ Ｐゴシック" pitchFamily="29" charset="-128"/>
              </a:rPr>
              <a:t>Nothing</a:t>
            </a:r>
          </a:p>
          <a:p>
            <a:pPr eaLnBrk="1" hangingPunct="1">
              <a:spcBef>
                <a:spcPct val="0"/>
              </a:spcBef>
              <a:buFontTx/>
              <a:buChar char="•"/>
            </a:pPr>
            <a:r>
              <a:rPr lang="en-GB">
                <a:ea typeface="ＭＳ Ｐゴシック" pitchFamily="29" charset="-128"/>
                <a:cs typeface="ＭＳ Ｐゴシック" pitchFamily="29" charset="-128"/>
              </a:rPr>
              <a:t>Pay Cheque</a:t>
            </a:r>
          </a:p>
          <a:p>
            <a:pPr eaLnBrk="1" hangingPunct="1">
              <a:spcBef>
                <a:spcPct val="0"/>
              </a:spcBef>
              <a:buFontTx/>
              <a:buChar char="•"/>
            </a:pPr>
            <a:r>
              <a:rPr lang="en-GB">
                <a:ea typeface="ＭＳ Ｐゴシック" pitchFamily="29" charset="-128"/>
                <a:cs typeface="ＭＳ Ｐゴシック" pitchFamily="29" charset="-128"/>
              </a:rPr>
              <a:t>Punishment</a:t>
            </a:r>
          </a:p>
          <a:p>
            <a:pPr eaLnBrk="1" hangingPunct="1">
              <a:spcBef>
                <a:spcPct val="0"/>
              </a:spcBef>
              <a:buFontTx/>
              <a:buChar char="•"/>
            </a:pPr>
            <a:r>
              <a:rPr lang="en-GB">
                <a:ea typeface="ＭＳ Ｐゴシック" pitchFamily="29" charset="-128"/>
                <a:cs typeface="ＭＳ Ｐゴシック" pitchFamily="29" charset="-128"/>
              </a:rPr>
              <a:t>Pat on the back.</a:t>
            </a:r>
          </a:p>
          <a:p>
            <a:pPr eaLnBrk="1" hangingPunct="1">
              <a:spcBef>
                <a:spcPct val="0"/>
              </a:spcBef>
              <a:buFontTx/>
              <a:buChar char="•"/>
            </a:pPr>
            <a:r>
              <a:rPr lang="en-GB">
                <a:ea typeface="ＭＳ Ｐゴシック" pitchFamily="29" charset="-128"/>
                <a:cs typeface="ＭＳ Ｐゴシック" pitchFamily="29" charset="-128"/>
              </a:rPr>
              <a:t>Promotion</a:t>
            </a:r>
          </a:p>
          <a:p>
            <a:pPr eaLnBrk="1" hangingPunct="1">
              <a:spcBef>
                <a:spcPct val="0"/>
              </a:spcBef>
              <a:buFontTx/>
              <a:buChar char="•"/>
            </a:pPr>
            <a:r>
              <a:rPr lang="en-GB">
                <a:ea typeface="ＭＳ Ｐゴシック" pitchFamily="29" charset="-128"/>
                <a:cs typeface="ＭＳ Ｐゴシック" pitchFamily="29" charset="-128"/>
              </a:rPr>
              <a:t>Satisfaction</a:t>
            </a:r>
          </a:p>
          <a:p>
            <a:pPr eaLnBrk="1" hangingPunct="1">
              <a:spcBef>
                <a:spcPct val="0"/>
              </a:spcBef>
              <a:buFontTx/>
              <a:buChar char="•"/>
            </a:pPr>
            <a:r>
              <a:rPr lang="en-GB">
                <a:ea typeface="ＭＳ Ｐゴシック" pitchFamily="29" charset="-128"/>
                <a:cs typeface="ＭＳ Ｐゴシック" pitchFamily="29" charset="-128"/>
              </a:rPr>
              <a:t>More opportunity.</a:t>
            </a: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53F28A2E-AD43-2849-9172-25ED20081A8F}" type="slidenum">
              <a:rPr lang="en-GB" smtClean="0">
                <a:ea typeface="ＭＳ Ｐゴシック" pitchFamily="-107" charset="-128"/>
                <a:cs typeface="ＭＳ Ｐゴシック" pitchFamily="-107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8</a:t>
            </a:fld>
            <a:endParaRPr lang="en-GB" smtClean="0">
              <a:ea typeface="ＭＳ Ｐゴシック" pitchFamily="-107" charset="-128"/>
              <a:cs typeface="ＭＳ Ｐゴシック" pitchFamily="-107" charset="-128"/>
            </a:endParaRPr>
          </a:p>
        </p:txBody>
      </p:sp>
      <p:sp>
        <p:nvSpPr>
          <p:cNvPr id="29699" name="Rectangle 2"/>
          <p:cNvSpPr>
            <a:spLocks noChangeArrowheads="1" noTextEdit="1"/>
          </p:cNvSpPr>
          <p:nvPr>
            <p:ph type="sldImg"/>
          </p:nvPr>
        </p:nvSpPr>
        <p:spPr bwMode="auto">
          <a:xfrm>
            <a:off x="1150938" y="692150"/>
            <a:ext cx="4554537" cy="3416300"/>
          </a:xfrm>
          <a:noFill/>
          <a:ln cap="flat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9700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en-GB">
                <a:ea typeface="ＭＳ Ｐゴシック" pitchFamily="29" charset="-128"/>
                <a:cs typeface="ＭＳ Ｐゴシック" pitchFamily="29" charset="-128"/>
              </a:rPr>
              <a:t>What is the most common type of consequence?</a:t>
            </a:r>
          </a:p>
          <a:p>
            <a:pPr eaLnBrk="1" hangingPunct="1">
              <a:spcBef>
                <a:spcPct val="0"/>
              </a:spcBef>
            </a:pPr>
            <a:endParaRPr lang="en-GB">
              <a:ea typeface="ＭＳ Ｐゴシック" pitchFamily="29" charset="-128"/>
              <a:cs typeface="ＭＳ Ｐゴシック" pitchFamily="29" charset="-128"/>
            </a:endParaRPr>
          </a:p>
          <a:p>
            <a:pPr eaLnBrk="1" hangingPunct="1">
              <a:spcBef>
                <a:spcPct val="0"/>
              </a:spcBef>
            </a:pPr>
            <a:r>
              <a:rPr lang="en-GB">
                <a:ea typeface="ＭＳ Ｐゴシック" pitchFamily="29" charset="-128"/>
                <a:cs typeface="ＭＳ Ｐゴシック" pitchFamily="29" charset="-128"/>
              </a:rPr>
              <a:t>What happens when punishment is ignored?</a:t>
            </a:r>
          </a:p>
          <a:p>
            <a:pPr eaLnBrk="1" hangingPunct="1">
              <a:spcBef>
                <a:spcPct val="0"/>
              </a:spcBef>
            </a:pPr>
            <a:endParaRPr lang="en-GB">
              <a:ea typeface="ＭＳ Ｐゴシック" pitchFamily="29" charset="-128"/>
              <a:cs typeface="ＭＳ Ｐゴシック" pitchFamily="29" charset="-128"/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68315324-83C9-F240-B5B5-F72CA4C16F69}" type="slidenum">
              <a:rPr lang="en-GB" smtClean="0">
                <a:ea typeface="ＭＳ Ｐゴシック" pitchFamily="-107" charset="-128"/>
                <a:cs typeface="ＭＳ Ｐゴシック" pitchFamily="-107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10</a:t>
            </a:fld>
            <a:endParaRPr lang="en-GB" smtClean="0">
              <a:ea typeface="ＭＳ Ｐゴシック" pitchFamily="-107" charset="-128"/>
              <a:cs typeface="ＭＳ Ｐゴシック" pitchFamily="-107" charset="-128"/>
            </a:endParaRPr>
          </a:p>
        </p:txBody>
      </p:sp>
      <p:sp>
        <p:nvSpPr>
          <p:cNvPr id="32771" name="Rectangle 2"/>
          <p:cNvSpPr>
            <a:spLocks noChangeArrowheads="1" noTextEdit="1"/>
          </p:cNvSpPr>
          <p:nvPr>
            <p:ph type="sldImg"/>
          </p:nvPr>
        </p:nvSpPr>
        <p:spPr bwMode="auto">
          <a:xfrm>
            <a:off x="1150938" y="692150"/>
            <a:ext cx="4554537" cy="3416300"/>
          </a:xfrm>
          <a:noFill/>
          <a:ln cap="flat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2772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>
              <a:ea typeface="ＭＳ Ｐゴシック" pitchFamily="29" charset="-128"/>
              <a:cs typeface="ＭＳ Ｐゴシック" pitchFamily="29" charset="-128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E3541E-CDBA-7143-9B9D-F13633F86356}" type="datetime1">
              <a:rPr lang="en-US" smtClean="0"/>
              <a:pPr/>
              <a:t>2/6/10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www.wilymanager.com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445C9F-406A-5448-8272-5A772ADAB88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A8E960-1CAC-9F43-8C8E-CF9B666F66A6}" type="datetime1">
              <a:rPr lang="en-US" smtClean="0"/>
              <a:pPr/>
              <a:t>2/6/10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www.wilymanager.com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445C9F-406A-5448-8272-5A772ADAB88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AD66E7-C83E-F441-8BA4-D67B0903366E}" type="datetime1">
              <a:rPr lang="en-US" smtClean="0"/>
              <a:pPr/>
              <a:t>2/6/10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www.wilymanager.com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445C9F-406A-5448-8272-5A772ADAB88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D517CB-7883-414C-9352-D9DB0C926E05}" type="datetime1">
              <a:rPr lang="en-US" smtClean="0"/>
              <a:pPr/>
              <a:t>2/6/10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www.wilymanager.com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445C9F-406A-5448-8272-5A772ADAB88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C70C2B-4447-2C4F-9888-96A23A27FC68}" type="datetime1">
              <a:rPr lang="en-US" smtClean="0"/>
              <a:pPr/>
              <a:t>2/6/10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www.wilymanager.com</a:t>
            </a:r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445C9F-406A-5448-8272-5A772ADAB88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464A81-1555-5947-A590-7F3C8CC507EA}" type="datetime1">
              <a:rPr lang="en-US" smtClean="0"/>
              <a:pPr/>
              <a:t>2/6/10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www.wilymanager.com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445C9F-406A-5448-8272-5A772ADAB88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FCA87D-6ED5-1147-B446-C596F7CE0A96}" type="datetime1">
              <a:rPr lang="en-US" smtClean="0"/>
              <a:pPr/>
              <a:t>2/6/10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www.wilymanager.com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445C9F-406A-5448-8272-5A772ADAB88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AA5BA5-86E2-DA4A-B886-B8D45B67D8BE}" type="datetime1">
              <a:rPr lang="en-US" smtClean="0"/>
              <a:pPr/>
              <a:t>2/6/10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www.wilymanager.com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445C9F-406A-5448-8272-5A772ADAB88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8104D4-CA6E-BD4D-9EF6-6ADB0BB7EBDF}" type="datetime1">
              <a:rPr lang="en-US" smtClean="0"/>
              <a:pPr/>
              <a:t>2/6/10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www.wilymanager.com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445C9F-406A-5448-8272-5A772ADAB88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9DED96-69D3-3E43-B2D9-5853A1441E9E}" type="datetime1">
              <a:rPr lang="en-US" smtClean="0"/>
              <a:pPr/>
              <a:t>2/6/10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www.wilymanager.com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445C9F-406A-5448-8272-5A772ADAB88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459131-AF82-2A41-ACB7-F61B8710840E}" type="datetime1">
              <a:rPr lang="en-US" smtClean="0"/>
              <a:pPr/>
              <a:t>2/6/10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www.wilymanager.com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445C9F-406A-5448-8272-5A772ADAB88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4" Type="http://schemas.openxmlformats.org/officeDocument/2006/relationships/slideLayout" Target="../slideLayouts/slideLayout4.xml"/><Relationship Id="rId10" Type="http://schemas.openxmlformats.org/officeDocument/2006/relationships/slideLayout" Target="../slideLayouts/slideLayout10.xml"/><Relationship Id="rId5" Type="http://schemas.openxmlformats.org/officeDocument/2006/relationships/slideLayout" Target="../slideLayouts/slideLayout5.xml"/><Relationship Id="rId7" Type="http://schemas.openxmlformats.org/officeDocument/2006/relationships/slideLayout" Target="../slideLayouts/slideLayout7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9" Type="http://schemas.openxmlformats.org/officeDocument/2006/relationships/slideLayout" Target="../slideLayouts/slideLayout9.xml"/><Relationship Id="rId3" Type="http://schemas.openxmlformats.org/officeDocument/2006/relationships/slideLayout" Target="../slideLayouts/slideLayout3.xml"/><Relationship Id="rId6" Type="http://schemas.openxmlformats.org/officeDocument/2006/relationships/slideLayout" Target="../slideLayouts/slideLayout6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990600"/>
            <a:ext cx="8229600" cy="8382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2133600"/>
            <a:ext cx="8229600" cy="39925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2720EE9-AD0F-DA40-A942-7324269E0AFA}" type="datetime1">
              <a:rPr lang="en-US" smtClean="0"/>
              <a:pPr/>
              <a:t>2/6/10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rgbClr val="000000"/>
                </a:solidFill>
              </a:defRPr>
            </a:lvl1pPr>
          </a:lstStyle>
          <a:p>
            <a:r>
              <a:rPr lang="en-US" smtClean="0"/>
              <a:t>www.wilymanager.com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7445C9F-406A-5448-8272-5A772ADAB881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Rectangle 4"/>
          <p:cNvSpPr>
            <a:spLocks noChangeArrowheads="1"/>
          </p:cNvSpPr>
          <p:nvPr userDrawn="1"/>
        </p:nvSpPr>
        <p:spPr bwMode="auto">
          <a:xfrm>
            <a:off x="0" y="12700"/>
            <a:ext cx="9144000" cy="908050"/>
          </a:xfrm>
          <a:prstGeom prst="rect">
            <a:avLst/>
          </a:prstGeom>
          <a:gradFill rotWithShape="0">
            <a:gsLst>
              <a:gs pos="0">
                <a:srgbClr val="FD7009"/>
              </a:gs>
              <a:gs pos="100000">
                <a:srgbClr val="FE9E3C"/>
              </a:gs>
            </a:gsLst>
            <a:lin ang="5400000" scaled="1"/>
          </a:gradFill>
          <a:ln w="19050">
            <a:noFill/>
            <a:miter lim="800000"/>
            <a:headEnd/>
            <a:tailEnd/>
          </a:ln>
          <a:effectLst>
            <a:outerShdw blurRad="38100" dist="25384" dir="2219913" algn="ctr" rotWithShape="0">
              <a:srgbClr val="000000">
                <a:alpha val="35001"/>
              </a:srgbClr>
            </a:outerShdw>
          </a:effectLst>
        </p:spPr>
        <p:txBody>
          <a:bodyPr vert="horz" wrap="square" lIns="91440" tIns="91440" rIns="91440" bIns="9144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8" name="Text Box 5"/>
          <p:cNvSpPr txBox="1">
            <a:spLocks noChangeArrowheads="1"/>
          </p:cNvSpPr>
          <p:nvPr userDrawn="1"/>
        </p:nvSpPr>
        <p:spPr bwMode="auto">
          <a:xfrm>
            <a:off x="63500" y="66675"/>
            <a:ext cx="4673600" cy="800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91440" rIns="91440" bIns="9144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4400" b="0" i="0" u="none" strike="noStrike" cap="none" normalizeH="0" baseline="0" dirty="0">
                <a:ln>
                  <a:noFill/>
                </a:ln>
                <a:solidFill>
                  <a:srgbClr val="FFFFFF"/>
                </a:solidFill>
                <a:effectLst/>
                <a:latin typeface="Rockwell"/>
                <a:ea typeface="Times New Roman" pitchFamily="-65" charset="0"/>
                <a:cs typeface="Rockwell"/>
              </a:rPr>
              <a:t>WILY MANAGER</a:t>
            </a:r>
          </a:p>
        </p:txBody>
      </p:sp>
      <p:sp>
        <p:nvSpPr>
          <p:cNvPr id="9" name="Text Box 6"/>
          <p:cNvSpPr txBox="1">
            <a:spLocks noChangeArrowheads="1"/>
          </p:cNvSpPr>
          <p:nvPr userDrawn="1"/>
        </p:nvSpPr>
        <p:spPr bwMode="auto">
          <a:xfrm>
            <a:off x="6019800" y="66675"/>
            <a:ext cx="3124200" cy="800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91440" rIns="91440" bIns="9144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400" b="0" i="1" u="none" strike="noStrike" cap="none" normalizeH="0" baseline="0" smtClean="0">
              <a:ln>
                <a:noFill/>
              </a:ln>
              <a:solidFill>
                <a:srgbClr val="FFFFFF"/>
              </a:solidFill>
              <a:effectLst/>
              <a:latin typeface="Rockwell"/>
              <a:ea typeface="Times New Roman" pitchFamily="-65" charset="0"/>
              <a:cs typeface="Rockwell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400" b="0" i="1" u="none" strike="noStrike" cap="none" normalizeH="0" baseline="0" smtClean="0">
                <a:ln>
                  <a:noFill/>
                </a:ln>
                <a:solidFill>
                  <a:srgbClr val="FFFFFF"/>
                </a:solidFill>
                <a:effectLst/>
                <a:latin typeface="Rockwell"/>
                <a:ea typeface="Times New Roman" pitchFamily="-65" charset="0"/>
                <a:cs typeface="Rockwell"/>
              </a:rPr>
              <a:t>Just-in-Time </a:t>
            </a:r>
            <a:r>
              <a:rPr kumimoji="0" lang="en-US" sz="1400" b="0" i="1" u="none" strike="noStrike" cap="none" normalizeH="0" baseline="0" dirty="0" smtClean="0">
                <a:ln>
                  <a:noFill/>
                </a:ln>
                <a:solidFill>
                  <a:srgbClr val="FFFFFF"/>
                </a:solidFill>
                <a:effectLst/>
                <a:latin typeface="Rockwell"/>
                <a:ea typeface="Times New Roman" pitchFamily="-65" charset="0"/>
                <a:cs typeface="Rockwell"/>
              </a:rPr>
              <a:t>Management</a:t>
            </a:r>
            <a:r>
              <a:rPr kumimoji="0" lang="en-US" sz="1400" b="0" i="1" u="none" strike="noStrike" cap="none" normalizeH="0" dirty="0" smtClean="0">
                <a:ln>
                  <a:noFill/>
                </a:ln>
                <a:solidFill>
                  <a:srgbClr val="FFFFFF"/>
                </a:solidFill>
                <a:effectLst/>
                <a:latin typeface="Rockwell"/>
                <a:ea typeface="Times New Roman" pitchFamily="-65" charset="0"/>
                <a:cs typeface="Rockwell"/>
              </a:rPr>
              <a:t> Advice</a:t>
            </a:r>
            <a:endParaRPr kumimoji="0" lang="en-US" sz="1400" b="0" i="1" u="none" strike="noStrike" cap="none" normalizeH="0" baseline="0" dirty="0">
              <a:ln>
                <a:noFill/>
              </a:ln>
              <a:solidFill>
                <a:srgbClr val="FFFFFF"/>
              </a:solidFill>
              <a:effectLst/>
              <a:latin typeface="Rockwell"/>
              <a:ea typeface="Times New Roman" pitchFamily="-65" charset="0"/>
              <a:cs typeface="Rockwell"/>
            </a:endParaRPr>
          </a:p>
        </p:txBody>
      </p:sp>
      <p:sp>
        <p:nvSpPr>
          <p:cNvPr id="10" name="Line 7"/>
          <p:cNvSpPr>
            <a:spLocks noChangeShapeType="1"/>
          </p:cNvSpPr>
          <p:nvPr userDrawn="1"/>
        </p:nvSpPr>
        <p:spPr bwMode="auto">
          <a:xfrm>
            <a:off x="0" y="6400800"/>
            <a:ext cx="9144000" cy="0"/>
          </a:xfrm>
          <a:prstGeom prst="line">
            <a:avLst/>
          </a:prstGeom>
          <a:noFill/>
          <a:ln w="28575">
            <a:solidFill>
              <a:srgbClr val="FF6600"/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dt="0"/>
  <p:txStyles>
    <p:titleStyle>
      <a:lvl1pPr algn="ctr" defTabSz="457200" rtl="0" eaLnBrk="1" latinLnBrk="0" hangingPunct="1">
        <a:spcBef>
          <a:spcPct val="0"/>
        </a:spcBef>
        <a:buNone/>
        <a:defRPr sz="4400" b="0" kern="1200">
          <a:solidFill>
            <a:srgbClr val="F37917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Title 15"/>
          <p:cNvSpPr>
            <a:spLocks noGrp="1"/>
          </p:cNvSpPr>
          <p:nvPr>
            <p:ph type="ctrTitle"/>
          </p:nvPr>
        </p:nvSpPr>
        <p:spPr>
          <a:xfrm>
            <a:off x="457200" y="1295400"/>
            <a:ext cx="8228013" cy="1927225"/>
          </a:xfrm>
        </p:spPr>
        <p:txBody>
          <a:bodyPr/>
          <a:lstStyle/>
          <a:p>
            <a:pPr eaLnBrk="1" hangingPunct="1"/>
            <a:r>
              <a:rPr lang="en-US" smtClean="0">
                <a:ea typeface="ＭＳ Ｐゴシック" pitchFamily="29" charset="-128"/>
                <a:cs typeface="ＭＳ Ｐゴシック" pitchFamily="29" charset="-128"/>
              </a:rPr>
              <a:t>Managing Consequences</a:t>
            </a:r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457200" y="3308350"/>
            <a:ext cx="8228013" cy="1066800"/>
          </a:xfrm>
        </p:spPr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buFont typeface="Wingdings" pitchFamily="2" charset="2"/>
              <a:buNone/>
              <a:defRPr/>
            </a:pPr>
            <a:r>
              <a:rPr lang="en-US" dirty="0" smtClean="0"/>
              <a:t>The Power of Positive Reinforcement</a:t>
            </a:r>
            <a:endParaRPr lang="en-US" dirty="0">
              <a:ea typeface="+mn-ea"/>
              <a:cs typeface="+mn-cs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>
                <a:ea typeface="ＭＳ Ｐゴシック" pitchFamily="29" charset="-128"/>
                <a:cs typeface="ＭＳ Ｐゴシック" pitchFamily="29" charset="-128"/>
              </a:rPr>
              <a:t>Further Information</a:t>
            </a:r>
          </a:p>
        </p:txBody>
      </p:sp>
      <p:pic>
        <p:nvPicPr>
          <p:cNvPr id="35845" name="Picture 3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95600" y="2057400"/>
            <a:ext cx="3789363" cy="3789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457200" y="1149350"/>
            <a:ext cx="8229600" cy="1143000"/>
          </a:xfrm>
        </p:spPr>
        <p:txBody>
          <a:bodyPr/>
          <a:lstStyle/>
          <a:p>
            <a:r>
              <a:rPr lang="en-US" dirty="0" smtClean="0"/>
              <a:t>Agenda</a:t>
            </a:r>
            <a:endParaRPr lang="en-US" dirty="0"/>
          </a:p>
        </p:txBody>
      </p:sp>
      <p:sp>
        <p:nvSpPr>
          <p:cNvPr id="9" name="Content Placeholder 8"/>
          <p:cNvSpPr>
            <a:spLocks noGrp="1"/>
          </p:cNvSpPr>
          <p:nvPr>
            <p:ph idx="1"/>
          </p:nvPr>
        </p:nvSpPr>
        <p:spPr>
          <a:xfrm>
            <a:off x="457200" y="2362200"/>
            <a:ext cx="8229600" cy="3763963"/>
          </a:xfrm>
        </p:spPr>
        <p:txBody>
          <a:bodyPr/>
          <a:lstStyle/>
          <a:p>
            <a:r>
              <a:rPr lang="en-US" dirty="0" smtClean="0"/>
              <a:t>The ABCs of Managin</a:t>
            </a:r>
            <a:r>
              <a:rPr lang="en-US" dirty="0" smtClean="0"/>
              <a:t>g Performance</a:t>
            </a:r>
            <a:endParaRPr lang="en-US" dirty="0" smtClean="0"/>
          </a:p>
          <a:p>
            <a:r>
              <a:rPr lang="en-US" dirty="0" smtClean="0"/>
              <a:t>Types of Consequences</a:t>
            </a:r>
          </a:p>
          <a:p>
            <a:r>
              <a:rPr lang="en-US" dirty="0" smtClean="0"/>
              <a:t>Consequences that drive performance</a:t>
            </a:r>
            <a:endParaRPr lang="en-US" dirty="0" smtClean="0"/>
          </a:p>
          <a:p>
            <a:r>
              <a:rPr lang="en-US" dirty="0" smtClean="0"/>
              <a:t>3 Things</a:t>
            </a:r>
            <a:endParaRPr lang="en-US" dirty="0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www.wilymanager.com</a:t>
            </a:r>
            <a:endParaRPr lang="en-US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445C9F-406A-5448-8272-5A772ADAB881}" type="slidenum">
              <a:rPr lang="en-US" smtClean="0"/>
              <a:pPr/>
              <a:t>2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ChangeArrowheads="1"/>
          </p:cNvSpPr>
          <p:nvPr/>
        </p:nvSpPr>
        <p:spPr bwMode="auto">
          <a:xfrm>
            <a:off x="1635125" y="1738313"/>
            <a:ext cx="6330950" cy="3382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2075" tIns="46038" rIns="92075" bIns="46038">
            <a:prstTxWarp prst="textNoShape">
              <a:avLst/>
            </a:prstTxWarp>
            <a:spAutoFit/>
          </a:bodyPr>
          <a:lstStyle/>
          <a:p>
            <a:pPr defTabSz="762000"/>
            <a:r>
              <a:rPr lang="en-GB" sz="7200">
                <a:latin typeface="Calisto MT" pitchFamily="29" charset="0"/>
              </a:rPr>
              <a:t>“PEOPLE DO</a:t>
            </a:r>
          </a:p>
          <a:p>
            <a:pPr defTabSz="762000"/>
            <a:r>
              <a:rPr lang="en-GB" sz="7200">
                <a:latin typeface="Calisto MT" pitchFamily="29" charset="0"/>
              </a:rPr>
              <a:t> WHAT GETS</a:t>
            </a:r>
          </a:p>
          <a:p>
            <a:pPr defTabSz="762000"/>
            <a:r>
              <a:rPr lang="en-GB" sz="7200">
                <a:latin typeface="Calisto MT" pitchFamily="29" charset="0"/>
              </a:rPr>
              <a:t>REINFORCED”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ChangeArrowheads="1"/>
          </p:cNvSpPr>
          <p:nvPr/>
        </p:nvSpPr>
        <p:spPr bwMode="auto">
          <a:xfrm>
            <a:off x="2117725" y="889000"/>
            <a:ext cx="4903788" cy="4483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2075" tIns="46038" rIns="92075" bIns="46038">
            <a:prstTxWarp prst="textNoShape">
              <a:avLst/>
            </a:prstTxWarp>
            <a:spAutoFit/>
          </a:bodyPr>
          <a:lstStyle/>
          <a:p>
            <a:pPr defTabSz="762000"/>
            <a:r>
              <a:rPr lang="en-GB" sz="9600">
                <a:solidFill>
                  <a:srgbClr val="FF0066"/>
                </a:solidFill>
                <a:latin typeface="Calisto MT" pitchFamily="29" charset="0"/>
              </a:rPr>
              <a:t>A</a:t>
            </a:r>
            <a:r>
              <a:rPr lang="en-GB" sz="6600">
                <a:latin typeface="Calisto MT" pitchFamily="29" charset="0"/>
              </a:rPr>
              <a:t>ctivator</a:t>
            </a:r>
          </a:p>
          <a:p>
            <a:pPr defTabSz="762000"/>
            <a:r>
              <a:rPr lang="en-GB" sz="9600">
                <a:solidFill>
                  <a:srgbClr val="FF0066"/>
                </a:solidFill>
                <a:latin typeface="Calisto MT" pitchFamily="29" charset="0"/>
              </a:rPr>
              <a:t>B</a:t>
            </a:r>
            <a:r>
              <a:rPr lang="en-GB" sz="6600">
                <a:latin typeface="Calisto MT" pitchFamily="29" charset="0"/>
              </a:rPr>
              <a:t>ehavior</a:t>
            </a:r>
          </a:p>
          <a:p>
            <a:pPr defTabSz="762000"/>
            <a:r>
              <a:rPr lang="en-GB" sz="9600">
                <a:solidFill>
                  <a:srgbClr val="FF0066"/>
                </a:solidFill>
                <a:latin typeface="Calisto MT" pitchFamily="29" charset="0"/>
              </a:rPr>
              <a:t>C</a:t>
            </a:r>
            <a:r>
              <a:rPr lang="en-GB" sz="6600">
                <a:latin typeface="Calisto MT" pitchFamily="29" charset="0"/>
              </a:rPr>
              <a:t>onsequence</a:t>
            </a:r>
          </a:p>
        </p:txBody>
      </p:sp>
      <p:sp>
        <p:nvSpPr>
          <p:cNvPr id="22531" name="Rectangle 3"/>
          <p:cNvSpPr>
            <a:spLocks noChangeArrowheads="1"/>
          </p:cNvSpPr>
          <p:nvPr/>
        </p:nvSpPr>
        <p:spPr bwMode="auto">
          <a:xfrm>
            <a:off x="403225" y="5653088"/>
            <a:ext cx="8313738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2075" tIns="46038" rIns="92075" bIns="46038">
            <a:prstTxWarp prst="textNoShape">
              <a:avLst/>
            </a:prstTxWarp>
            <a:spAutoFit/>
          </a:bodyPr>
          <a:lstStyle/>
          <a:p>
            <a:pPr defTabSz="762000"/>
            <a:r>
              <a:rPr lang="en-GB" sz="3200">
                <a:latin typeface="Calisto MT" pitchFamily="29" charset="0"/>
              </a:rPr>
              <a:t>Bringing out the Best in People --</a:t>
            </a:r>
            <a:r>
              <a:rPr lang="en-GB" sz="3200" i="1">
                <a:latin typeface="Calisto MT" pitchFamily="29" charset="0"/>
              </a:rPr>
              <a:t> Aubrey Daniels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>
            <a:normAutofit fontScale="90000"/>
          </a:bodyPr>
          <a:lstStyle/>
          <a:p>
            <a:pPr eaLnBrk="1" hangingPunct="1"/>
            <a:r>
              <a:rPr lang="en-GB" sz="5400">
                <a:ea typeface="ＭＳ Ｐゴシック" pitchFamily="29" charset="-128"/>
                <a:cs typeface="ＭＳ Ｐゴシック" pitchFamily="29" charset="-128"/>
              </a:rPr>
              <a:t>ACTIVATOR</a:t>
            </a:r>
            <a:br>
              <a:rPr lang="en-GB" sz="5400">
                <a:ea typeface="ＭＳ Ｐゴシック" pitchFamily="29" charset="-128"/>
                <a:cs typeface="ＭＳ Ｐゴシック" pitchFamily="29" charset="-128"/>
              </a:rPr>
            </a:br>
            <a:r>
              <a:rPr lang="en-GB" sz="3600" i="1">
                <a:ea typeface="ＭＳ Ｐゴシック" pitchFamily="29" charset="-128"/>
                <a:cs typeface="ＭＳ Ｐゴシック" pitchFamily="29" charset="-128"/>
              </a:rPr>
              <a:t>Or “Antecedent”</a:t>
            </a:r>
          </a:p>
        </p:txBody>
      </p:sp>
      <p:sp>
        <p:nvSpPr>
          <p:cNvPr id="2355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>
            <a:noAutofit/>
          </a:bodyPr>
          <a:lstStyle/>
          <a:p>
            <a:pPr eaLnBrk="1" hangingPunct="1">
              <a:lnSpc>
                <a:spcPct val="80000"/>
              </a:lnSpc>
            </a:pPr>
            <a:r>
              <a:rPr lang="en-GB" sz="2700" dirty="0" smtClean="0">
                <a:ea typeface="ＭＳ Ｐゴシック" pitchFamily="29" charset="-128"/>
                <a:cs typeface="ＭＳ Ｐゴシック" pitchFamily="29" charset="-128"/>
              </a:rPr>
              <a:t>Setting Event</a:t>
            </a:r>
          </a:p>
          <a:p>
            <a:pPr eaLnBrk="1" hangingPunct="1">
              <a:lnSpc>
                <a:spcPct val="80000"/>
              </a:lnSpc>
            </a:pPr>
            <a:r>
              <a:rPr lang="en-GB" sz="2700" dirty="0" smtClean="0">
                <a:ea typeface="ＭＳ Ｐゴシック" pitchFamily="29" charset="-128"/>
                <a:cs typeface="ＭＳ Ｐゴシック" pitchFamily="29" charset="-128"/>
              </a:rPr>
              <a:t>Something that comes before a behaviour or activity which sets the occasion for that behaviour.</a:t>
            </a:r>
          </a:p>
          <a:p>
            <a:pPr eaLnBrk="1" hangingPunct="1">
              <a:lnSpc>
                <a:spcPct val="80000"/>
              </a:lnSpc>
            </a:pPr>
            <a:r>
              <a:rPr lang="en-GB" sz="2700" dirty="0" smtClean="0">
                <a:ea typeface="ＭＳ Ｐゴシック" pitchFamily="29" charset="-128"/>
                <a:cs typeface="ＭＳ Ｐゴシック" pitchFamily="29" charset="-128"/>
              </a:rPr>
              <a:t>Most often over-used by managers</a:t>
            </a:r>
          </a:p>
          <a:p>
            <a:pPr eaLnBrk="1" hangingPunct="1">
              <a:lnSpc>
                <a:spcPct val="80000"/>
              </a:lnSpc>
            </a:pPr>
            <a:r>
              <a:rPr lang="en-GB" sz="2700" dirty="0" smtClean="0">
                <a:ea typeface="ＭＳ Ｐゴシック" pitchFamily="29" charset="-128"/>
                <a:cs typeface="ＭＳ Ｐゴシック" pitchFamily="29" charset="-128"/>
              </a:rPr>
              <a:t>Have only short-term effects</a:t>
            </a:r>
          </a:p>
          <a:p>
            <a:pPr eaLnBrk="1" hangingPunct="1">
              <a:lnSpc>
                <a:spcPct val="80000"/>
              </a:lnSpc>
            </a:pPr>
            <a:r>
              <a:rPr lang="en-GB" sz="2700" dirty="0" smtClean="0">
                <a:ea typeface="ＭＳ Ｐゴシック" pitchFamily="29" charset="-128"/>
                <a:cs typeface="ＭＳ Ｐゴシック" pitchFamily="29" charset="-128"/>
              </a:rPr>
              <a:t>Cause a behaviour to happen a limited number of times</a:t>
            </a:r>
          </a:p>
          <a:p>
            <a:pPr eaLnBrk="1" hangingPunct="1">
              <a:lnSpc>
                <a:spcPct val="80000"/>
              </a:lnSpc>
            </a:pPr>
            <a:r>
              <a:rPr lang="en-GB" sz="2700" dirty="0" smtClean="0">
                <a:ea typeface="ＭＳ Ｐゴシック" pitchFamily="29" charset="-128"/>
                <a:cs typeface="ＭＳ Ｐゴシック" pitchFamily="29" charset="-128"/>
              </a:rPr>
              <a:t>Must be paired with a consequence to be effective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hangingPunct="1"/>
            <a:r>
              <a:rPr lang="en-US" sz="5400" smtClean="0">
                <a:ea typeface="ＭＳ Ｐゴシック" pitchFamily="29" charset="-128"/>
                <a:cs typeface="ＭＳ Ｐゴシック" pitchFamily="29" charset="-128"/>
              </a:rPr>
              <a:t>BEHAVIOUR</a:t>
            </a:r>
          </a:p>
        </p:txBody>
      </p:sp>
      <p:sp>
        <p:nvSpPr>
          <p:cNvPr id="2560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smtClean="0">
                <a:ea typeface="ＭＳ Ｐゴシック" pitchFamily="29" charset="-128"/>
                <a:cs typeface="ＭＳ Ｐゴシック" pitchFamily="29" charset="-128"/>
              </a:rPr>
              <a:t>What a person does</a:t>
            </a:r>
          </a:p>
          <a:p>
            <a:pPr eaLnBrk="1" hangingPunct="1"/>
            <a:r>
              <a:rPr lang="en-US" smtClean="0">
                <a:ea typeface="ＭＳ Ｐゴシック" pitchFamily="29" charset="-128"/>
                <a:cs typeface="ＭＳ Ｐゴシック" pitchFamily="29" charset="-128"/>
              </a:rPr>
              <a:t>Performance</a:t>
            </a:r>
          </a:p>
          <a:p>
            <a:pPr eaLnBrk="1" hangingPunct="1"/>
            <a:r>
              <a:rPr lang="en-US" smtClean="0">
                <a:ea typeface="ＭＳ Ｐゴシック" pitchFamily="29" charset="-128"/>
                <a:cs typeface="ＭＳ Ｐゴシック" pitchFamily="29" charset="-128"/>
              </a:rPr>
              <a:t>Action</a:t>
            </a:r>
          </a:p>
          <a:p>
            <a:pPr eaLnBrk="1" hangingPunct="1"/>
            <a:r>
              <a:rPr lang="en-US" smtClean="0">
                <a:ea typeface="ＭＳ Ｐゴシック" pitchFamily="29" charset="-128"/>
                <a:cs typeface="ＭＳ Ｐゴシック" pitchFamily="29" charset="-128"/>
              </a:rPr>
              <a:t>Event</a:t>
            </a:r>
          </a:p>
          <a:p>
            <a:pPr eaLnBrk="1" hangingPunct="1"/>
            <a:r>
              <a:rPr lang="en-US" smtClean="0">
                <a:ea typeface="ＭＳ Ｐゴシック" pitchFamily="29" charset="-128"/>
                <a:cs typeface="ＭＳ Ｐゴシック" pitchFamily="29" charset="-128"/>
              </a:rPr>
              <a:t>Decision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>
            <a:normAutofit fontScale="90000"/>
          </a:bodyPr>
          <a:lstStyle/>
          <a:p>
            <a:pPr eaLnBrk="1" hangingPunct="1"/>
            <a:r>
              <a:rPr lang="en-GB" sz="5400">
                <a:ea typeface="ＭＳ Ｐゴシック" pitchFamily="29" charset="-128"/>
                <a:cs typeface="ＭＳ Ｐゴシック" pitchFamily="29" charset="-128"/>
              </a:rPr>
              <a:t>CONSEQUENCES</a:t>
            </a:r>
          </a:p>
        </p:txBody>
      </p:sp>
      <p:sp>
        <p:nvSpPr>
          <p:cNvPr id="26627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>
            <a:normAutofit fontScale="92500"/>
          </a:bodyPr>
          <a:lstStyle/>
          <a:p>
            <a:pPr eaLnBrk="1" hangingPunct="1"/>
            <a:r>
              <a:rPr lang="en-GB">
                <a:ea typeface="ＭＳ Ｐゴシック" pitchFamily="29" charset="-128"/>
                <a:cs typeface="ＭＳ Ｐゴシック" pitchFamily="29" charset="-128"/>
              </a:rPr>
              <a:t>The result of a behavior.</a:t>
            </a:r>
          </a:p>
          <a:p>
            <a:pPr eaLnBrk="1" hangingPunct="1"/>
            <a:r>
              <a:rPr lang="en-GB">
                <a:ea typeface="ＭＳ Ｐゴシック" pitchFamily="29" charset="-128"/>
                <a:cs typeface="ＭＳ Ｐゴシック" pitchFamily="29" charset="-128"/>
              </a:rPr>
              <a:t>A response to an action.</a:t>
            </a:r>
          </a:p>
          <a:p>
            <a:pPr eaLnBrk="1" hangingPunct="1"/>
            <a:r>
              <a:rPr lang="en-GB">
                <a:ea typeface="ＭＳ Ｐゴシック" pitchFamily="29" charset="-128"/>
                <a:cs typeface="ＭＳ Ｐゴシック" pitchFamily="29" charset="-128"/>
              </a:rPr>
              <a:t>What is said or done about someone’s work or an activity.</a:t>
            </a:r>
          </a:p>
          <a:p>
            <a:pPr eaLnBrk="1" hangingPunct="1"/>
            <a:r>
              <a:rPr lang="en-GB">
                <a:ea typeface="ＭＳ Ｐゴシック" pitchFamily="29" charset="-128"/>
                <a:cs typeface="ＭＳ Ｐゴシック" pitchFamily="29" charset="-128"/>
              </a:rPr>
              <a:t>An event that occurs after a given behavior.</a:t>
            </a:r>
          </a:p>
          <a:p>
            <a:pPr eaLnBrk="1" hangingPunct="1"/>
            <a:r>
              <a:rPr lang="en-GB">
                <a:ea typeface="ＭＳ Ｐゴシック" pitchFamily="29" charset="-128"/>
                <a:cs typeface="ＭＳ Ｐゴシック" pitchFamily="29" charset="-128"/>
              </a:rPr>
              <a:t>What happens to the performer as a result of the given behavior.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/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/>
          <a:lstStyle/>
          <a:p>
            <a:pPr eaLnBrk="1" hangingPunct="1"/>
            <a:r>
              <a:rPr lang="en-GB">
                <a:ea typeface="ＭＳ Ｐゴシック" pitchFamily="29" charset="-128"/>
                <a:cs typeface="ＭＳ Ｐゴシック" pitchFamily="29" charset="-128"/>
              </a:rPr>
              <a:t>Four Types of Consequences</a:t>
            </a:r>
          </a:p>
        </p:txBody>
      </p:sp>
      <p:grpSp>
        <p:nvGrpSpPr>
          <p:cNvPr id="2" name="Group 7"/>
          <p:cNvGrpSpPr>
            <a:grpSpLocks/>
          </p:cNvGrpSpPr>
          <p:nvPr/>
        </p:nvGrpSpPr>
        <p:grpSpPr bwMode="auto">
          <a:xfrm>
            <a:off x="4389438" y="2871788"/>
            <a:ext cx="4254500" cy="2730500"/>
            <a:chOff x="2884" y="1540"/>
            <a:chExt cx="2680" cy="1720"/>
          </a:xfrm>
        </p:grpSpPr>
        <p:sp>
          <p:nvSpPr>
            <p:cNvPr id="13315" name="Rectangle 3"/>
            <p:cNvSpPr>
              <a:spLocks noChangeArrowheads="1"/>
            </p:cNvSpPr>
            <p:nvPr/>
          </p:nvSpPr>
          <p:spPr bwMode="auto">
            <a:xfrm>
              <a:off x="2884" y="1540"/>
              <a:ext cx="1336" cy="856"/>
            </a:xfrm>
            <a:prstGeom prst="rect">
              <a:avLst/>
            </a:prstGeom>
            <a:solidFill>
              <a:schemeClr val="hlink"/>
            </a:solidFill>
            <a:ln w="12699">
              <a:solidFill>
                <a:schemeClr val="tx1"/>
              </a:solidFill>
              <a:miter lim="800000"/>
              <a:headEnd/>
              <a:tailEnd/>
            </a:ln>
            <a:effectLst>
              <a:outerShdw blurRad="63500" dist="107763" dir="2700000" algn="ctr" rotWithShape="0">
                <a:schemeClr val="bg2">
                  <a:alpha val="74998"/>
                </a:schemeClr>
              </a:outerShdw>
            </a:effectLst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3316" name="Rectangle 4"/>
            <p:cNvSpPr>
              <a:spLocks noChangeArrowheads="1"/>
            </p:cNvSpPr>
            <p:nvPr/>
          </p:nvSpPr>
          <p:spPr bwMode="auto">
            <a:xfrm>
              <a:off x="4228" y="1540"/>
              <a:ext cx="1336" cy="856"/>
            </a:xfrm>
            <a:prstGeom prst="rect">
              <a:avLst/>
            </a:prstGeom>
            <a:solidFill>
              <a:schemeClr val="hlink"/>
            </a:solidFill>
            <a:ln w="12699">
              <a:solidFill>
                <a:schemeClr val="tx1"/>
              </a:solidFill>
              <a:miter lim="800000"/>
              <a:headEnd/>
              <a:tailEnd/>
            </a:ln>
            <a:effectLst>
              <a:outerShdw blurRad="63500" dist="107763" dir="2700000" algn="ctr" rotWithShape="0">
                <a:schemeClr val="bg2">
                  <a:alpha val="74998"/>
                </a:schemeClr>
              </a:outerShdw>
            </a:effectLst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3317" name="Rectangle 5"/>
            <p:cNvSpPr>
              <a:spLocks noChangeArrowheads="1"/>
            </p:cNvSpPr>
            <p:nvPr/>
          </p:nvSpPr>
          <p:spPr bwMode="auto">
            <a:xfrm>
              <a:off x="2884" y="2404"/>
              <a:ext cx="1336" cy="856"/>
            </a:xfrm>
            <a:prstGeom prst="rect">
              <a:avLst/>
            </a:prstGeom>
            <a:solidFill>
              <a:schemeClr val="hlink"/>
            </a:solidFill>
            <a:ln w="12699">
              <a:solidFill>
                <a:schemeClr val="tx1"/>
              </a:solidFill>
              <a:miter lim="800000"/>
              <a:headEnd/>
              <a:tailEnd/>
            </a:ln>
            <a:effectLst>
              <a:outerShdw blurRad="63500" dist="107763" dir="2700000" algn="ctr" rotWithShape="0">
                <a:schemeClr val="bg2">
                  <a:alpha val="74998"/>
                </a:schemeClr>
              </a:outerShdw>
            </a:effectLst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3318" name="Rectangle 6"/>
            <p:cNvSpPr>
              <a:spLocks noChangeArrowheads="1"/>
            </p:cNvSpPr>
            <p:nvPr/>
          </p:nvSpPr>
          <p:spPr bwMode="auto">
            <a:xfrm>
              <a:off x="4228" y="2404"/>
              <a:ext cx="1336" cy="856"/>
            </a:xfrm>
            <a:prstGeom prst="rect">
              <a:avLst/>
            </a:prstGeom>
            <a:solidFill>
              <a:schemeClr val="hlink"/>
            </a:solidFill>
            <a:ln w="12699">
              <a:solidFill>
                <a:schemeClr val="tx1"/>
              </a:solidFill>
              <a:miter lim="800000"/>
              <a:headEnd/>
              <a:tailEnd/>
            </a:ln>
            <a:effectLst>
              <a:outerShdw blurRad="63500" dist="107763" dir="2700000" algn="ctr" rotWithShape="0">
                <a:schemeClr val="bg2">
                  <a:alpha val="74998"/>
                </a:schemeClr>
              </a:outerShdw>
            </a:effectLst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ea typeface="+mn-ea"/>
                <a:cs typeface="+mn-cs"/>
              </a:endParaRPr>
            </a:p>
          </p:txBody>
        </p:sp>
      </p:grpSp>
      <p:sp>
        <p:nvSpPr>
          <p:cNvPr id="28676" name="Rectangle 8"/>
          <p:cNvSpPr>
            <a:spLocks noChangeArrowheads="1"/>
          </p:cNvSpPr>
          <p:nvPr/>
        </p:nvSpPr>
        <p:spPr bwMode="auto">
          <a:xfrm>
            <a:off x="4695825" y="2886075"/>
            <a:ext cx="1585913" cy="1373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2075" tIns="46038" rIns="92075" bIns="46038">
            <a:prstTxWarp prst="textNoShape">
              <a:avLst/>
            </a:prstTxWarp>
            <a:spAutoFit/>
          </a:bodyPr>
          <a:lstStyle/>
          <a:p>
            <a:pPr defTabSz="762000"/>
            <a:r>
              <a:rPr lang="en-GB" sz="2800">
                <a:latin typeface="Calisto MT" pitchFamily="29" charset="0"/>
              </a:rPr>
              <a:t>Positive</a:t>
            </a:r>
          </a:p>
          <a:p>
            <a:pPr defTabSz="762000"/>
            <a:r>
              <a:rPr lang="en-GB" sz="2800">
                <a:latin typeface="Calisto MT" pitchFamily="29" charset="0"/>
              </a:rPr>
              <a:t>Reinforce</a:t>
            </a:r>
          </a:p>
          <a:p>
            <a:pPr defTabSz="762000"/>
            <a:r>
              <a:rPr lang="en-GB" sz="2800">
                <a:latin typeface="Calisto MT" pitchFamily="29" charset="0"/>
              </a:rPr>
              <a:t>-ment</a:t>
            </a:r>
          </a:p>
        </p:txBody>
      </p:sp>
      <p:sp>
        <p:nvSpPr>
          <p:cNvPr id="28677" name="Rectangle 9"/>
          <p:cNvSpPr>
            <a:spLocks noChangeArrowheads="1"/>
          </p:cNvSpPr>
          <p:nvPr/>
        </p:nvSpPr>
        <p:spPr bwMode="auto">
          <a:xfrm>
            <a:off x="6737350" y="2886075"/>
            <a:ext cx="1757363" cy="1384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2075" tIns="46038" rIns="92075" bIns="46038">
            <a:prstTxWarp prst="textNoShape">
              <a:avLst/>
            </a:prstTxWarp>
            <a:spAutoFit/>
          </a:bodyPr>
          <a:lstStyle/>
          <a:p>
            <a:pPr defTabSz="762000"/>
            <a:r>
              <a:rPr lang="en-GB" sz="2800">
                <a:solidFill>
                  <a:srgbClr val="000000"/>
                </a:solidFill>
                <a:latin typeface="Calisto MT" pitchFamily="29" charset="0"/>
              </a:rPr>
              <a:t>Negative</a:t>
            </a:r>
          </a:p>
          <a:p>
            <a:pPr defTabSz="762000"/>
            <a:r>
              <a:rPr lang="en-GB" sz="2800">
                <a:solidFill>
                  <a:srgbClr val="000000"/>
                </a:solidFill>
                <a:latin typeface="Calisto MT" pitchFamily="29" charset="0"/>
              </a:rPr>
              <a:t>Reinforce-</a:t>
            </a:r>
          </a:p>
          <a:p>
            <a:pPr defTabSz="762000"/>
            <a:r>
              <a:rPr lang="en-GB" sz="2800">
                <a:solidFill>
                  <a:srgbClr val="000000"/>
                </a:solidFill>
                <a:latin typeface="Calisto MT" pitchFamily="29" charset="0"/>
              </a:rPr>
              <a:t>ment</a:t>
            </a:r>
          </a:p>
        </p:txBody>
      </p:sp>
      <p:sp>
        <p:nvSpPr>
          <p:cNvPr id="28678" name="Rectangle 10"/>
          <p:cNvSpPr>
            <a:spLocks noChangeArrowheads="1"/>
          </p:cNvSpPr>
          <p:nvPr/>
        </p:nvSpPr>
        <p:spPr bwMode="auto">
          <a:xfrm>
            <a:off x="4527550" y="4562475"/>
            <a:ext cx="1863725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2075" tIns="46038" rIns="92075" bIns="46038">
            <a:prstTxWarp prst="textNoShape">
              <a:avLst/>
            </a:prstTxWarp>
            <a:spAutoFit/>
          </a:bodyPr>
          <a:lstStyle/>
          <a:p>
            <a:pPr defTabSz="762000"/>
            <a:r>
              <a:rPr lang="en-GB" sz="2800">
                <a:latin typeface="Calisto MT" pitchFamily="29" charset="0"/>
              </a:rPr>
              <a:t>Punishment</a:t>
            </a:r>
          </a:p>
        </p:txBody>
      </p:sp>
      <p:sp>
        <p:nvSpPr>
          <p:cNvPr id="28679" name="Rectangle 11"/>
          <p:cNvSpPr>
            <a:spLocks noChangeArrowheads="1"/>
          </p:cNvSpPr>
          <p:nvPr/>
        </p:nvSpPr>
        <p:spPr bwMode="auto">
          <a:xfrm>
            <a:off x="6737350" y="4562475"/>
            <a:ext cx="1665288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2075" tIns="46038" rIns="92075" bIns="46038">
            <a:prstTxWarp prst="textNoShape">
              <a:avLst/>
            </a:prstTxWarp>
            <a:spAutoFit/>
          </a:bodyPr>
          <a:lstStyle/>
          <a:p>
            <a:pPr defTabSz="762000"/>
            <a:r>
              <a:rPr lang="en-GB" sz="2800">
                <a:latin typeface="Calisto MT" pitchFamily="29" charset="0"/>
              </a:rPr>
              <a:t>Extinction</a:t>
            </a:r>
          </a:p>
        </p:txBody>
      </p:sp>
      <p:sp>
        <p:nvSpPr>
          <p:cNvPr id="28680" name="Rectangle 12"/>
          <p:cNvSpPr>
            <a:spLocks noChangeArrowheads="1"/>
          </p:cNvSpPr>
          <p:nvPr/>
        </p:nvSpPr>
        <p:spPr bwMode="auto">
          <a:xfrm>
            <a:off x="3775075" y="3033713"/>
            <a:ext cx="614363" cy="1006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2075" tIns="46038" rIns="92075" bIns="46038">
            <a:prstTxWarp prst="textNoShape">
              <a:avLst/>
            </a:prstTxWarp>
            <a:spAutoFit/>
          </a:bodyPr>
          <a:lstStyle/>
          <a:p>
            <a:pPr defTabSz="762000"/>
            <a:r>
              <a:rPr lang="en-GB" sz="6000">
                <a:solidFill>
                  <a:srgbClr val="FF0066"/>
                </a:solidFill>
                <a:latin typeface="Calisto MT" pitchFamily="29" charset="0"/>
              </a:rPr>
              <a:t>+</a:t>
            </a:r>
          </a:p>
        </p:txBody>
      </p:sp>
      <p:sp>
        <p:nvSpPr>
          <p:cNvPr id="28681" name="Rectangle 13"/>
          <p:cNvSpPr>
            <a:spLocks noChangeArrowheads="1"/>
          </p:cNvSpPr>
          <p:nvPr/>
        </p:nvSpPr>
        <p:spPr bwMode="auto">
          <a:xfrm>
            <a:off x="3925888" y="4244975"/>
            <a:ext cx="463550" cy="1098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2075" tIns="46038" rIns="92075" bIns="46038">
            <a:prstTxWarp prst="textNoShape">
              <a:avLst/>
            </a:prstTxWarp>
            <a:spAutoFit/>
          </a:bodyPr>
          <a:lstStyle/>
          <a:p>
            <a:pPr defTabSz="762000"/>
            <a:r>
              <a:rPr lang="en-GB" sz="6600">
                <a:solidFill>
                  <a:srgbClr val="FF0066"/>
                </a:solidFill>
                <a:latin typeface="Calisto MT" pitchFamily="29" charset="0"/>
              </a:rPr>
              <a:t>-</a:t>
            </a:r>
          </a:p>
        </p:txBody>
      </p:sp>
      <p:sp>
        <p:nvSpPr>
          <p:cNvPr id="28682" name="AutoShape 14"/>
          <p:cNvSpPr>
            <a:spLocks noChangeArrowheads="1"/>
          </p:cNvSpPr>
          <p:nvPr/>
        </p:nvSpPr>
        <p:spPr bwMode="auto">
          <a:xfrm>
            <a:off x="587375" y="3335338"/>
            <a:ext cx="3187700" cy="1892300"/>
          </a:xfrm>
          <a:prstGeom prst="rightArrow">
            <a:avLst>
              <a:gd name="adj1" fmla="val 50000"/>
              <a:gd name="adj2" fmla="val 84236"/>
            </a:avLst>
          </a:prstGeom>
          <a:solidFill>
            <a:schemeClr val="accent1"/>
          </a:solidFill>
          <a:ln w="12699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>
            <a:prstTxWarp prst="textNoShape">
              <a:avLst/>
            </a:prstTxWarp>
          </a:bodyPr>
          <a:lstStyle/>
          <a:p>
            <a:endParaRPr lang="en-US">
              <a:latin typeface="Calisto MT" pitchFamily="29" charset="0"/>
            </a:endParaRPr>
          </a:p>
        </p:txBody>
      </p:sp>
      <p:sp>
        <p:nvSpPr>
          <p:cNvPr id="28683" name="Rectangle 15"/>
          <p:cNvSpPr>
            <a:spLocks noChangeArrowheads="1"/>
          </p:cNvSpPr>
          <p:nvPr/>
        </p:nvSpPr>
        <p:spPr bwMode="auto">
          <a:xfrm>
            <a:off x="717550" y="3984625"/>
            <a:ext cx="2749550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2075" tIns="46038" rIns="92075" bIns="46038">
            <a:prstTxWarp prst="textNoShape">
              <a:avLst/>
            </a:prstTxWarp>
            <a:spAutoFit/>
          </a:bodyPr>
          <a:lstStyle/>
          <a:p>
            <a:pPr defTabSz="762000"/>
            <a:r>
              <a:rPr lang="en-GB" sz="3200" b="1">
                <a:latin typeface="Calisto MT" pitchFamily="29" charset="0"/>
              </a:rPr>
              <a:t>BEHAVIOUR</a:t>
            </a:r>
          </a:p>
        </p:txBody>
      </p:sp>
      <p:sp>
        <p:nvSpPr>
          <p:cNvPr id="28684" name="TextBox 15"/>
          <p:cNvSpPr txBox="1">
            <a:spLocks noChangeArrowheads="1"/>
          </p:cNvSpPr>
          <p:nvPr/>
        </p:nvSpPr>
        <p:spPr bwMode="auto">
          <a:xfrm>
            <a:off x="4538663" y="2501900"/>
            <a:ext cx="3890962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prstTxWarp prst="textNoShape">
              <a:avLst/>
            </a:prstTxWarp>
            <a:spAutoFit/>
          </a:bodyPr>
          <a:lstStyle/>
          <a:p>
            <a:r>
              <a:rPr lang="en-US">
                <a:latin typeface="Calisto MT" pitchFamily="29" charset="0"/>
              </a:rPr>
              <a:t>Consequences that increase behaviour</a:t>
            </a:r>
          </a:p>
        </p:txBody>
      </p:sp>
      <p:sp>
        <p:nvSpPr>
          <p:cNvPr id="28685" name="TextBox 16"/>
          <p:cNvSpPr txBox="1">
            <a:spLocks noChangeArrowheads="1"/>
          </p:cNvSpPr>
          <p:nvPr/>
        </p:nvSpPr>
        <p:spPr bwMode="auto">
          <a:xfrm>
            <a:off x="4578350" y="5602288"/>
            <a:ext cx="3930650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prstTxWarp prst="textNoShape">
              <a:avLst/>
            </a:prstTxWarp>
            <a:spAutoFit/>
          </a:bodyPr>
          <a:lstStyle/>
          <a:p>
            <a:r>
              <a:rPr lang="en-US">
                <a:latin typeface="Calisto MT" pitchFamily="29" charset="0"/>
              </a:rPr>
              <a:t>Consequences that decrease behaviour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>
                <a:ea typeface="ＭＳ Ｐゴシック" pitchFamily="29" charset="-128"/>
                <a:cs typeface="ＭＳ Ｐゴシック" pitchFamily="29" charset="-128"/>
              </a:rPr>
              <a:t>Definitions</a:t>
            </a:r>
          </a:p>
        </p:txBody>
      </p:sp>
      <p:sp>
        <p:nvSpPr>
          <p:cNvPr id="3072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eaLnBrk="1" hangingPunct="1"/>
            <a:r>
              <a:rPr lang="en-US" smtClean="0">
                <a:ea typeface="ＭＳ Ｐゴシック" pitchFamily="29" charset="-128"/>
                <a:cs typeface="ＭＳ Ｐゴシック" pitchFamily="29" charset="-128"/>
              </a:rPr>
              <a:t>Positive Reinforcement:  Makes me feel good about something I’ve done</a:t>
            </a:r>
          </a:p>
          <a:p>
            <a:pPr eaLnBrk="1" hangingPunct="1"/>
            <a:r>
              <a:rPr lang="en-US" smtClean="0">
                <a:ea typeface="ＭＳ Ｐゴシック" pitchFamily="29" charset="-128"/>
                <a:cs typeface="ＭＳ Ｐゴシック" pitchFamily="29" charset="-128"/>
              </a:rPr>
              <a:t>Negative Reinforcement:  I do something because it will allow me to avoid something negative</a:t>
            </a:r>
          </a:p>
          <a:p>
            <a:pPr eaLnBrk="1" hangingPunct="1"/>
            <a:r>
              <a:rPr lang="en-US" smtClean="0">
                <a:ea typeface="ＭＳ Ｐゴシック" pitchFamily="29" charset="-128"/>
                <a:cs typeface="ＭＳ Ｐゴシック" pitchFamily="29" charset="-128"/>
              </a:rPr>
              <a:t>Punishment:  Makes me feel bad about something I’ve done</a:t>
            </a:r>
          </a:p>
          <a:p>
            <a:pPr eaLnBrk="1" hangingPunct="1"/>
            <a:r>
              <a:rPr lang="en-US" smtClean="0">
                <a:ea typeface="ＭＳ Ｐゴシック" pitchFamily="29" charset="-128"/>
                <a:cs typeface="ＭＳ Ｐゴシック" pitchFamily="29" charset="-128"/>
              </a:rPr>
              <a:t>Extinction:  Being ignored for something I’ve done 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990600"/>
            <a:ext cx="7772400" cy="1143000"/>
          </a:xfrm>
          <a:noFill/>
        </p:spPr>
        <p:txBody>
          <a:bodyPr>
            <a:normAutofit fontScale="90000"/>
          </a:bodyPr>
          <a:lstStyle/>
          <a:p>
            <a:pPr eaLnBrk="1" hangingPunct="1"/>
            <a:r>
              <a:rPr lang="en-GB" sz="4000" dirty="0">
                <a:ea typeface="ＭＳ Ｐゴシック" pitchFamily="29" charset="-128"/>
                <a:cs typeface="ＭＳ Ｐゴシック" pitchFamily="29" charset="-128"/>
              </a:rPr>
              <a:t>What Consequences Positively Reinforce?</a:t>
            </a:r>
          </a:p>
        </p:txBody>
      </p:sp>
      <p:sp>
        <p:nvSpPr>
          <p:cNvPr id="1536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47700" y="2500313"/>
            <a:ext cx="2003425" cy="4114800"/>
          </a:xfrm>
        </p:spPr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buFontTx/>
              <a:buNone/>
              <a:defRPr/>
            </a:pPr>
            <a:r>
              <a:rPr lang="en-GB" sz="4000" dirty="0">
                <a:solidFill>
                  <a:schemeClr val="tx1">
                    <a:lumMod val="65000"/>
                    <a:lumOff val="35000"/>
                  </a:schemeClr>
                </a:solidFill>
                <a:ea typeface="+mn-ea"/>
                <a:cs typeface="+mn-cs"/>
              </a:rPr>
              <a:t>Is it</a:t>
            </a:r>
            <a:r>
              <a:rPr lang="en-GB" dirty="0">
                <a:solidFill>
                  <a:schemeClr val="tx1">
                    <a:lumMod val="65000"/>
                    <a:lumOff val="35000"/>
                  </a:schemeClr>
                </a:solidFill>
                <a:ea typeface="+mn-ea"/>
                <a:cs typeface="+mn-cs"/>
              </a:rPr>
              <a:t> ...                    </a:t>
            </a:r>
            <a:r>
              <a:rPr lang="en-GB" dirty="0" smtClean="0">
                <a:solidFill>
                  <a:schemeClr val="tx1">
                    <a:lumMod val="65000"/>
                    <a:lumOff val="35000"/>
                  </a:schemeClr>
                </a:solidFill>
                <a:ea typeface="+mn-ea"/>
                <a:cs typeface="+mn-cs"/>
              </a:rPr>
              <a:t> </a:t>
            </a:r>
            <a:endParaRPr lang="en-GB" dirty="0" smtClean="0">
              <a:solidFill>
                <a:srgbClr val="FF0066"/>
              </a:solidFill>
              <a:ea typeface="+mn-ea"/>
              <a:cs typeface="+mn-cs"/>
            </a:endParaRPr>
          </a:p>
          <a:p>
            <a:pPr eaLnBrk="1" fontAlgn="auto" hangingPunct="1">
              <a:spcAft>
                <a:spcPts val="0"/>
              </a:spcAft>
              <a:buFontTx/>
              <a:buNone/>
              <a:defRPr/>
            </a:pPr>
            <a:endParaRPr lang="en-GB" dirty="0" smtClean="0">
              <a:solidFill>
                <a:schemeClr val="accent2"/>
              </a:solidFill>
              <a:ea typeface="+mn-ea"/>
              <a:cs typeface="+mn-cs"/>
            </a:endParaRPr>
          </a:p>
          <a:p>
            <a:pPr eaLnBrk="1" fontAlgn="auto" hangingPunct="1">
              <a:spcAft>
                <a:spcPts val="0"/>
              </a:spcAft>
              <a:buFontTx/>
              <a:buNone/>
              <a:defRPr/>
            </a:pPr>
            <a:r>
              <a:rPr lang="en-GB" sz="4000" dirty="0">
                <a:solidFill>
                  <a:schemeClr val="tx1">
                    <a:lumMod val="65000"/>
                    <a:lumOff val="35000"/>
                  </a:schemeClr>
                </a:solidFill>
                <a:ea typeface="+mn-ea"/>
                <a:cs typeface="+mn-cs"/>
              </a:rPr>
              <a:t>Is it...</a:t>
            </a:r>
            <a:r>
              <a:rPr lang="en-GB" dirty="0">
                <a:solidFill>
                  <a:schemeClr val="tx1">
                    <a:lumMod val="65000"/>
                    <a:lumOff val="35000"/>
                  </a:schemeClr>
                </a:solidFill>
                <a:ea typeface="+mn-ea"/>
                <a:cs typeface="+mn-cs"/>
              </a:rPr>
              <a:t>                         </a:t>
            </a:r>
            <a:r>
              <a:rPr lang="en-GB" dirty="0" smtClean="0">
                <a:solidFill>
                  <a:schemeClr val="tx1">
                    <a:lumMod val="65000"/>
                    <a:lumOff val="35000"/>
                  </a:schemeClr>
                </a:solidFill>
                <a:ea typeface="+mn-ea"/>
                <a:cs typeface="+mn-cs"/>
              </a:rPr>
              <a:t> </a:t>
            </a:r>
            <a:endParaRPr lang="en-GB" dirty="0" smtClean="0">
              <a:solidFill>
                <a:srgbClr val="FF0066"/>
              </a:solidFill>
              <a:ea typeface="+mn-ea"/>
              <a:cs typeface="+mn-cs"/>
            </a:endParaRPr>
          </a:p>
          <a:p>
            <a:pPr eaLnBrk="1" fontAlgn="auto" hangingPunct="1">
              <a:spcAft>
                <a:spcPts val="0"/>
              </a:spcAft>
              <a:buFontTx/>
              <a:buNone/>
              <a:defRPr/>
            </a:pPr>
            <a:r>
              <a:rPr lang="en-GB" dirty="0">
                <a:solidFill>
                  <a:schemeClr val="tx1">
                    <a:lumMod val="65000"/>
                    <a:lumOff val="35000"/>
                  </a:schemeClr>
                </a:solidFill>
                <a:ea typeface="+mn-ea"/>
                <a:cs typeface="+mn-cs"/>
              </a:rPr>
              <a:t>                                   </a:t>
            </a:r>
            <a:r>
              <a:rPr lang="en-GB" dirty="0" smtClean="0">
                <a:solidFill>
                  <a:schemeClr val="tx1">
                    <a:lumMod val="65000"/>
                    <a:lumOff val="35000"/>
                  </a:schemeClr>
                </a:solidFill>
                <a:ea typeface="+mn-ea"/>
                <a:cs typeface="+mn-cs"/>
              </a:rPr>
              <a:t> </a:t>
            </a:r>
          </a:p>
          <a:p>
            <a:pPr eaLnBrk="1" fontAlgn="auto" hangingPunct="1">
              <a:spcAft>
                <a:spcPts val="0"/>
              </a:spcAft>
              <a:buFontTx/>
              <a:buNone/>
              <a:defRPr/>
            </a:pPr>
            <a:r>
              <a:rPr lang="en-GB" sz="4000" dirty="0">
                <a:solidFill>
                  <a:schemeClr val="tx1">
                    <a:lumMod val="65000"/>
                    <a:lumOff val="35000"/>
                  </a:schemeClr>
                </a:solidFill>
                <a:ea typeface="+mn-ea"/>
                <a:cs typeface="+mn-cs"/>
              </a:rPr>
              <a:t>Is it...</a:t>
            </a:r>
            <a:r>
              <a:rPr lang="en-GB" sz="4000" dirty="0" smtClean="0">
                <a:solidFill>
                  <a:schemeClr val="tx1">
                    <a:lumMod val="65000"/>
                    <a:lumOff val="35000"/>
                  </a:schemeClr>
                </a:solidFill>
                <a:ea typeface="+mn-ea"/>
                <a:cs typeface="+mn-cs"/>
              </a:rPr>
              <a:t>	</a:t>
            </a:r>
            <a:endParaRPr lang="en-GB" dirty="0">
              <a:solidFill>
                <a:srgbClr val="FF0066"/>
              </a:solidFill>
              <a:ea typeface="+mn-ea"/>
              <a:cs typeface="+mn-cs"/>
            </a:endParaRPr>
          </a:p>
        </p:txBody>
      </p:sp>
      <p:sp>
        <p:nvSpPr>
          <p:cNvPr id="4" name="Rounded Rectangle 3"/>
          <p:cNvSpPr/>
          <p:nvPr/>
        </p:nvSpPr>
        <p:spPr>
          <a:xfrm>
            <a:off x="2888681" y="2499668"/>
            <a:ext cx="2916590" cy="724342"/>
          </a:xfrm>
          <a:prstGeom prst="round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700" dirty="0"/>
              <a:t>Positive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6110071" y="5178241"/>
            <a:ext cx="2916590" cy="724342"/>
          </a:xfrm>
          <a:prstGeom prst="round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700" dirty="0"/>
              <a:t>Uncertain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6110071" y="3833610"/>
            <a:ext cx="2916590" cy="724342"/>
          </a:xfrm>
          <a:prstGeom prst="round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700" dirty="0"/>
              <a:t>Future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6110071" y="2499668"/>
            <a:ext cx="2916590" cy="724342"/>
          </a:xfrm>
          <a:prstGeom prst="round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700" dirty="0"/>
              <a:t>Negative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2888681" y="3833610"/>
            <a:ext cx="2916590" cy="724342"/>
          </a:xfrm>
          <a:prstGeom prst="round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700" dirty="0"/>
              <a:t>Immediate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2888681" y="5178241"/>
            <a:ext cx="2916590" cy="724342"/>
          </a:xfrm>
          <a:prstGeom prst="round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700" dirty="0"/>
              <a:t>Certain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3 Things to Remember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buFont typeface="+mj-lt"/>
              <a:buAutoNum type="arabicPeriod"/>
            </a:pPr>
            <a:r>
              <a:rPr lang="en-US" dirty="0" smtClean="0"/>
              <a:t>People do what is reinforced – both a good news and a bad news story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 smtClean="0"/>
              <a:t>Leaders most often overuse Activators and underuse Consequences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 smtClean="0"/>
              <a:t>The consequences that will drive performance are Positive, Immediate and Certain</a:t>
            </a:r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www.wilymanager.com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445C9F-406A-5448-8272-5A772ADAB881}" type="slidenum">
              <a:rPr lang="en-US" smtClean="0"/>
              <a:pPr/>
              <a:t>11</a:t>
            </a:fld>
            <a:endParaRPr lang="en-US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>
                <a:ea typeface="ＭＳ Ｐゴシック" pitchFamily="29" charset="-128"/>
                <a:cs typeface="ＭＳ Ｐゴシック" pitchFamily="29" charset="-128"/>
              </a:rPr>
              <a:t>Further Information</a:t>
            </a:r>
          </a:p>
        </p:txBody>
      </p:sp>
      <p:pic>
        <p:nvPicPr>
          <p:cNvPr id="35845" name="Picture 3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95600" y="1828800"/>
            <a:ext cx="3789363" cy="3789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Foundry">
      <a:majorFont>
        <a:latin typeface="Rockwell"/>
        <a:ea typeface=""/>
        <a:cs typeface=""/>
        <a:font script="Grek" typeface="Cambria"/>
        <a:font script="Cyrl" typeface="Cambria"/>
        <a:font script="Jpan" typeface="ＭＳ 明朝"/>
        <a:font script="Hang" typeface="바탕"/>
        <a:font script="Hans" typeface="方正姚体"/>
        <a:font script="Hant" typeface="微軟正黑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Rockwell"/>
        <a:ea typeface=""/>
        <a:cs typeface=""/>
        <a:font script="Grek" typeface="Cambria"/>
        <a:font script="Cyrl" typeface="Cambria"/>
        <a:font script="Jpan" typeface="ＭＳ 明朝"/>
        <a:font script="Hang" typeface="바탕"/>
        <a:font script="Hans" typeface="方正姚体"/>
        <a:font script="Hant" typeface="標楷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220</TotalTime>
  <Words>389</Words>
  <Application>Microsoft Macintosh PowerPoint</Application>
  <PresentationFormat>On-screen Show (4:3)</PresentationFormat>
  <Paragraphs>107</Paragraphs>
  <Slides>13</Slides>
  <Notes>5</Notes>
  <HiddenSlides>0</HiddenSlides>
  <MMClips>0</MMClips>
  <ScaleCrop>false</ScaleCrop>
  <HeadingPairs>
    <vt:vector size="4" baseType="variant">
      <vt:variant>
        <vt:lpstr>Design Template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4" baseType="lpstr">
      <vt:lpstr>Office Theme</vt:lpstr>
      <vt:lpstr>Managing Consequences</vt:lpstr>
      <vt:lpstr>Further Information</vt:lpstr>
      <vt:lpstr>Agenda</vt:lpstr>
      <vt:lpstr>Slide 3</vt:lpstr>
      <vt:lpstr>Slide 4</vt:lpstr>
      <vt:lpstr>ACTIVATOR Or “Antecedent”</vt:lpstr>
      <vt:lpstr>BEHAVIOUR</vt:lpstr>
      <vt:lpstr>CONSEQUENCES</vt:lpstr>
      <vt:lpstr>Four Types of Consequences</vt:lpstr>
      <vt:lpstr>Definitions</vt:lpstr>
      <vt:lpstr>What Consequences Positively Reinforce?</vt:lpstr>
      <vt:lpstr>3 Things to Remember</vt:lpstr>
      <vt:lpstr>Further Information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Meeting Effectiveness</dc:title>
  <dc:creator>Ivan Novak</dc:creator>
  <cp:lastModifiedBy>Robert Bradley</cp:lastModifiedBy>
  <cp:revision>9</cp:revision>
  <dcterms:created xsi:type="dcterms:W3CDTF">2010-02-06T19:20:34Z</dcterms:created>
  <dcterms:modified xsi:type="dcterms:W3CDTF">2010-02-06T20:05:39Z</dcterms:modified>
</cp:coreProperties>
</file>